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  <p:sldMasterId id="2147483801" r:id="rId2"/>
  </p:sldMasterIdLst>
  <p:notesMasterIdLst>
    <p:notesMasterId r:id="rId48"/>
  </p:notesMasterIdLst>
  <p:handoutMasterIdLst>
    <p:handoutMasterId r:id="rId49"/>
  </p:handoutMasterIdLst>
  <p:sldIdLst>
    <p:sldId id="256" r:id="rId3"/>
    <p:sldId id="291" r:id="rId4"/>
    <p:sldId id="317" r:id="rId5"/>
    <p:sldId id="348" r:id="rId6"/>
    <p:sldId id="318" r:id="rId7"/>
    <p:sldId id="295" r:id="rId8"/>
    <p:sldId id="319" r:id="rId9"/>
    <p:sldId id="349" r:id="rId10"/>
    <p:sldId id="320" r:id="rId11"/>
    <p:sldId id="288" r:id="rId12"/>
    <p:sldId id="350" r:id="rId13"/>
    <p:sldId id="351" r:id="rId14"/>
    <p:sldId id="327" r:id="rId15"/>
    <p:sldId id="286" r:id="rId16"/>
    <p:sldId id="352" r:id="rId17"/>
    <p:sldId id="330" r:id="rId18"/>
    <p:sldId id="325" r:id="rId19"/>
    <p:sldId id="321" r:id="rId20"/>
    <p:sldId id="296" r:id="rId21"/>
    <p:sldId id="353" r:id="rId22"/>
    <p:sldId id="328" r:id="rId23"/>
    <p:sldId id="282" r:id="rId24"/>
    <p:sldId id="332" r:id="rId25"/>
    <p:sldId id="323" r:id="rId26"/>
    <p:sldId id="329" r:id="rId27"/>
    <p:sldId id="333" r:id="rId28"/>
    <p:sldId id="335" r:id="rId29"/>
    <p:sldId id="336" r:id="rId30"/>
    <p:sldId id="354" r:id="rId31"/>
    <p:sldId id="338" r:id="rId32"/>
    <p:sldId id="343" r:id="rId33"/>
    <p:sldId id="339" r:id="rId34"/>
    <p:sldId id="340" r:id="rId35"/>
    <p:sldId id="341" r:id="rId36"/>
    <p:sldId id="344" r:id="rId37"/>
    <p:sldId id="342" r:id="rId38"/>
    <p:sldId id="337" r:id="rId39"/>
    <p:sldId id="345" r:id="rId40"/>
    <p:sldId id="334" r:id="rId41"/>
    <p:sldId id="355" r:id="rId42"/>
    <p:sldId id="346" r:id="rId43"/>
    <p:sldId id="356" r:id="rId44"/>
    <p:sldId id="283" r:id="rId45"/>
    <p:sldId id="357" r:id="rId46"/>
    <p:sldId id="347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0" autoAdjust="0"/>
    <p:restoredTop sz="94913" autoAdjust="0"/>
  </p:normalViewPr>
  <p:slideViewPr>
    <p:cSldViewPr>
      <p:cViewPr>
        <p:scale>
          <a:sx n="90" d="100"/>
          <a:sy n="90" d="100"/>
        </p:scale>
        <p:origin x="-270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6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FEC0EC2-1805-4B28-BECE-27B13D18B73E}" type="datetimeFigureOut">
              <a:rPr lang="en-US"/>
              <a:pPr>
                <a:defRPr/>
              </a:pPr>
              <a:t>9/11/2014</a:t>
            </a:fld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ED7EF42-A134-4CAE-8B46-839275B4C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568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792E613-01D9-4BC4-A265-9492A267C0FE}" type="datetimeFigureOut">
              <a:rPr lang="en-US"/>
              <a:pPr>
                <a:defRPr/>
              </a:pPr>
              <a:t>9/11/2014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7B302D2-4A19-4299-99B6-9F06B66712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452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B302D2-4A19-4299-99B6-9F06B667126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B302D2-4A19-4299-99B6-9F06B6671260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2448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04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54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435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4123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92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04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429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79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121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684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9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140" y="-228600"/>
            <a:ext cx="83820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102" y="21336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B406DBE-6801-4087-835A-7081D858CD4E}" type="datetimeFigureOut">
              <a:rPr lang="en-US" smtClean="0"/>
              <a:pPr/>
              <a:t>9/11/2014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/>
          <p:cNvSpPr>
            <a:spLocks noGrp="1"/>
          </p:cNvSpPr>
          <p:nvPr>
            <p:ph type="ctrTitle" idx="4294967295"/>
          </p:nvPr>
        </p:nvSpPr>
        <p:spPr>
          <a:xfrm>
            <a:off x="1752600" y="2130425"/>
            <a:ext cx="7391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Earthquakes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3581400" y="3810000"/>
            <a:ext cx="5334000" cy="1754188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Chapter 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7200" y="369107"/>
            <a:ext cx="3581400" cy="6096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 smtClean="0"/>
              <a:t>Types of Faults</a:t>
            </a:r>
            <a:endParaRPr lang="en-US" sz="4000" dirty="0"/>
          </a:p>
        </p:txBody>
      </p:sp>
      <p:pic>
        <p:nvPicPr>
          <p:cNvPr id="109570" name="Picture 2" descr="C:\Users\Cindy\Desktop\pictures\faul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701" y="990600"/>
            <a:ext cx="4000500" cy="3837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76200" y="457200"/>
            <a:ext cx="389043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r>
              <a:rPr lang="en-US" sz="2000" b="1" u="sng" dirty="0" smtClean="0">
                <a:solidFill>
                  <a:srgbClr val="303030"/>
                </a:solidFill>
                <a:latin typeface="Times New Roman"/>
              </a:rPr>
              <a:t>Types </a:t>
            </a: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of faults</a:t>
            </a:r>
          </a:p>
          <a:p>
            <a:pPr marL="594360" lvl="1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Strike Slip </a:t>
            </a:r>
            <a:r>
              <a:rPr lang="en-US" sz="2000" b="1" dirty="0">
                <a:solidFill>
                  <a:srgbClr val="303030"/>
                </a:solidFill>
                <a:latin typeface="Times New Roman"/>
              </a:rPr>
              <a:t>–</a:t>
            </a: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 Transform</a:t>
            </a:r>
            <a:r>
              <a:rPr lang="en-US" sz="2000" u="sng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en-US" sz="2000" dirty="0">
                <a:solidFill>
                  <a:srgbClr val="303030"/>
                </a:solidFill>
                <a:latin typeface="Times New Roman"/>
              </a:rPr>
              <a:t>-a block of crust moves mainly in a horizontal direction</a:t>
            </a:r>
          </a:p>
          <a:p>
            <a:pPr marL="594360" lvl="1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Dip-Slip</a:t>
            </a:r>
            <a:r>
              <a:rPr lang="en-US" sz="2000" dirty="0">
                <a:solidFill>
                  <a:srgbClr val="303030"/>
                </a:solidFill>
                <a:latin typeface="Times New Roman"/>
              </a:rPr>
              <a:t> – A block of the crust moves mainly in a vertical direction</a:t>
            </a:r>
          </a:p>
          <a:p>
            <a:pPr marL="868680" lvl="2" indent="-22860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v"/>
              <a:defRPr/>
            </a:pPr>
            <a:r>
              <a:rPr lang="en-US" sz="2000" b="1" u="sng" dirty="0" smtClean="0">
                <a:solidFill>
                  <a:srgbClr val="303030"/>
                </a:solidFill>
                <a:latin typeface="Times New Roman"/>
              </a:rPr>
              <a:t>Over-thrust Fault </a:t>
            </a:r>
            <a:r>
              <a:rPr lang="en-US" sz="2000" dirty="0">
                <a:solidFill>
                  <a:srgbClr val="303030"/>
                </a:solidFill>
                <a:latin typeface="Times New Roman"/>
              </a:rPr>
              <a:t>– </a:t>
            </a:r>
            <a:r>
              <a:rPr lang="en-US" sz="2000" u="sng" dirty="0">
                <a:solidFill>
                  <a:srgbClr val="303030"/>
                </a:solidFill>
                <a:latin typeface="Times New Roman"/>
              </a:rPr>
              <a:t>Hanging wall moves over the foot wall </a:t>
            </a:r>
            <a:r>
              <a:rPr lang="en-US" sz="2000" dirty="0">
                <a:solidFill>
                  <a:srgbClr val="303030"/>
                </a:solidFill>
                <a:latin typeface="Times New Roman"/>
              </a:rPr>
              <a:t>at an </a:t>
            </a:r>
            <a:r>
              <a:rPr lang="en-US" sz="2000" dirty="0" smtClean="0">
                <a:solidFill>
                  <a:srgbClr val="303030"/>
                </a:solidFill>
                <a:latin typeface="Times New Roman"/>
              </a:rPr>
              <a:t>angle</a:t>
            </a:r>
          </a:p>
          <a:p>
            <a:pPr marL="868680" lvl="2" indent="-22860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v"/>
              <a:defRPr/>
            </a:pPr>
            <a:r>
              <a:rPr lang="en-US" sz="2000" b="1" u="sng" dirty="0" smtClean="0">
                <a:solidFill>
                  <a:srgbClr val="303030"/>
                </a:solidFill>
                <a:latin typeface="Times New Roman"/>
              </a:rPr>
              <a:t>Normal or Reverse </a:t>
            </a: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Fault </a:t>
            </a:r>
            <a:r>
              <a:rPr lang="en-US" sz="2000" dirty="0">
                <a:solidFill>
                  <a:srgbClr val="303030"/>
                </a:solidFill>
                <a:latin typeface="Times New Roman"/>
              </a:rPr>
              <a:t>– </a:t>
            </a:r>
            <a:r>
              <a:rPr lang="en-US" sz="2000" u="sng" dirty="0">
                <a:solidFill>
                  <a:srgbClr val="303030"/>
                </a:solidFill>
                <a:latin typeface="Times New Roman"/>
              </a:rPr>
              <a:t>Hanging wall moves </a:t>
            </a:r>
            <a:r>
              <a:rPr lang="en-US" sz="2000" u="sng" dirty="0" smtClean="0">
                <a:solidFill>
                  <a:srgbClr val="303030"/>
                </a:solidFill>
                <a:latin typeface="Times New Roman"/>
              </a:rPr>
              <a:t>up or down </a:t>
            </a:r>
            <a:r>
              <a:rPr lang="en-US" sz="2000" dirty="0">
                <a:solidFill>
                  <a:srgbClr val="303030"/>
                </a:solidFill>
                <a:latin typeface="Times New Roman"/>
              </a:rPr>
              <a:t>relative to the foot </a:t>
            </a:r>
            <a:r>
              <a:rPr lang="en-US" sz="2000" dirty="0" smtClean="0">
                <a:solidFill>
                  <a:srgbClr val="303030"/>
                </a:solidFill>
                <a:latin typeface="Times New Roman"/>
              </a:rPr>
              <a:t>wall</a:t>
            </a:r>
          </a:p>
          <a:p>
            <a:pPr marL="525780" lvl="1" indent="-34290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>
                <a:solidFill>
                  <a:srgbClr val="303030"/>
                </a:solidFill>
                <a:latin typeface="Times New Roman"/>
              </a:rPr>
              <a:t>Blind Fault </a:t>
            </a:r>
            <a:r>
              <a:rPr lang="en-US" sz="2000" b="1" dirty="0" smtClean="0">
                <a:solidFill>
                  <a:srgbClr val="303030"/>
                </a:solidFill>
                <a:latin typeface="Times New Roman"/>
              </a:rPr>
              <a:t>--</a:t>
            </a:r>
            <a:r>
              <a:rPr lang="en-US" sz="2000" dirty="0" smtClean="0">
                <a:solidFill>
                  <a:srgbClr val="303030"/>
                </a:solidFill>
                <a:latin typeface="Times New Roman"/>
              </a:rPr>
              <a:t> Fault does not extend to the surface of the earth</a:t>
            </a:r>
            <a:endParaRPr lang="en-US" sz="2000" dirty="0">
              <a:solidFill>
                <a:srgbClr val="303030"/>
              </a:solidFill>
              <a:latin typeface="Times New Roman"/>
            </a:endParaRP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581400" y="1143000"/>
            <a:ext cx="1600200" cy="30480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200400" y="3048000"/>
            <a:ext cx="1295400" cy="7620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581400" y="4191000"/>
            <a:ext cx="838200" cy="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7522" name="Picture 2" descr="C:\Users\Cindy\Desktop\pictures\blind 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5167" y="4828289"/>
            <a:ext cx="3992033" cy="1226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7" name="Straight Arrow Connector 16"/>
          <p:cNvCxnSpPr/>
          <p:nvPr/>
        </p:nvCxnSpPr>
        <p:spPr>
          <a:xfrm>
            <a:off x="3687234" y="5257800"/>
            <a:ext cx="2389717" cy="381000"/>
          </a:xfrm>
          <a:prstGeom prst="straightConnector1">
            <a:avLst/>
          </a:prstGeom>
          <a:ln w="2222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1" y="1295400"/>
            <a:ext cx="7507394" cy="4541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133600" y="533400"/>
            <a:ext cx="426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Types of Faults</a:t>
            </a:r>
            <a:endParaRPr lang="en-US" dirty="0"/>
          </a:p>
        </p:txBody>
      </p:sp>
      <p:pic>
        <p:nvPicPr>
          <p:cNvPr id="108546" name="Picture 2" descr="C:\Users\Cindy\Desktop\pictures\blind 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819" y="3048000"/>
            <a:ext cx="2290762" cy="847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68098" y="2816423"/>
            <a:ext cx="10469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Blind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209649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9144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Faults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3000"/>
            <a:ext cx="7620000" cy="4953000"/>
          </a:xfrm>
        </p:spPr>
        <p:txBody>
          <a:bodyPr>
            <a:normAutofit fontScale="92500" lnSpcReduction="10000"/>
          </a:bodyPr>
          <a:lstStyle/>
          <a:p>
            <a:pPr lvl="0">
              <a:buClr>
                <a:srgbClr val="AD0101"/>
              </a:buClr>
              <a:defRPr/>
            </a:pPr>
            <a:r>
              <a:rPr lang="en-US" b="1" u="sng" dirty="0">
                <a:solidFill>
                  <a:srgbClr val="303030"/>
                </a:solidFill>
              </a:rPr>
              <a:t>Fault Activity</a:t>
            </a:r>
          </a:p>
          <a:p>
            <a:pPr lvl="1"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400" b="1" u="sng" dirty="0">
                <a:solidFill>
                  <a:srgbClr val="303030"/>
                </a:solidFill>
              </a:rPr>
              <a:t>Active</a:t>
            </a:r>
            <a:r>
              <a:rPr lang="en-US" sz="2400" dirty="0">
                <a:solidFill>
                  <a:srgbClr val="303030"/>
                </a:solidFill>
              </a:rPr>
              <a:t>- if movement during the </a:t>
            </a:r>
            <a:r>
              <a:rPr lang="en-US" sz="2400" u="sng" dirty="0">
                <a:solidFill>
                  <a:srgbClr val="303030"/>
                </a:solidFill>
              </a:rPr>
              <a:t>last 200 – 10,000 years</a:t>
            </a:r>
          </a:p>
          <a:p>
            <a:pPr lvl="1"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400" b="1" u="sng" dirty="0">
                <a:solidFill>
                  <a:srgbClr val="303030"/>
                </a:solidFill>
              </a:rPr>
              <a:t>Potentially Active</a:t>
            </a:r>
            <a:r>
              <a:rPr lang="en-US" sz="2400" dirty="0">
                <a:solidFill>
                  <a:srgbClr val="303030"/>
                </a:solidFill>
              </a:rPr>
              <a:t>- if movement during the </a:t>
            </a:r>
            <a:r>
              <a:rPr lang="en-US" sz="2400" u="sng" dirty="0">
                <a:solidFill>
                  <a:srgbClr val="303030"/>
                </a:solidFill>
              </a:rPr>
              <a:t>10,000 – 1,650,000 Years</a:t>
            </a:r>
          </a:p>
          <a:p>
            <a:pPr lvl="1"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400" b="1" u="sng" dirty="0">
                <a:solidFill>
                  <a:srgbClr val="303030"/>
                </a:solidFill>
              </a:rPr>
              <a:t>Inactiv</a:t>
            </a:r>
            <a:r>
              <a:rPr lang="en-US" sz="2400" u="sng" dirty="0">
                <a:solidFill>
                  <a:srgbClr val="303030"/>
                </a:solidFill>
              </a:rPr>
              <a:t>e</a:t>
            </a:r>
            <a:r>
              <a:rPr lang="en-US" sz="2400" dirty="0">
                <a:solidFill>
                  <a:srgbClr val="303030"/>
                </a:solidFill>
              </a:rPr>
              <a:t> – if movement during </a:t>
            </a:r>
            <a:r>
              <a:rPr lang="en-US" sz="2400" u="sng" dirty="0">
                <a:solidFill>
                  <a:srgbClr val="303030"/>
                </a:solidFill>
              </a:rPr>
              <a:t>65,000,000 to 4.6 billion years ago – the age of the earth</a:t>
            </a:r>
          </a:p>
          <a:p>
            <a:pPr>
              <a:lnSpc>
                <a:spcPct val="90000"/>
              </a:lnSpc>
              <a:defRPr/>
            </a:pPr>
            <a:endParaRPr lang="en-US" sz="1500" b="1" dirty="0" smtClean="0"/>
          </a:p>
          <a:p>
            <a:pPr>
              <a:lnSpc>
                <a:spcPct val="90000"/>
              </a:lnSpc>
              <a:defRPr/>
            </a:pPr>
            <a:r>
              <a:rPr lang="en-US" b="1" dirty="0" smtClean="0"/>
              <a:t>Faulting results when rock is broken under stress and displacement happens</a:t>
            </a:r>
          </a:p>
          <a:p>
            <a:pPr>
              <a:lnSpc>
                <a:spcPct val="90000"/>
              </a:lnSpc>
              <a:defRPr/>
            </a:pPr>
            <a:endParaRPr lang="en-US" sz="1300" b="1" dirty="0" smtClean="0"/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u="sng" dirty="0" smtClean="0"/>
              <a:t>Fault </a:t>
            </a:r>
            <a:r>
              <a:rPr lang="en-US" sz="2400" b="1" dirty="0" smtClean="0"/>
              <a:t>zones -- </a:t>
            </a:r>
            <a:r>
              <a:rPr lang="en-US" sz="2400" dirty="0" smtClean="0"/>
              <a:t>an </a:t>
            </a:r>
            <a:r>
              <a:rPr lang="en-US" sz="2400" u="sng" dirty="0" smtClean="0"/>
              <a:t>area of weakness in the crust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u="sng" dirty="0" smtClean="0"/>
              <a:t>Fault line</a:t>
            </a:r>
            <a:r>
              <a:rPr lang="en-US" sz="2400" dirty="0" smtClean="0"/>
              <a:t> – the </a:t>
            </a:r>
            <a:r>
              <a:rPr lang="en-US" sz="2400" u="sng" dirty="0" smtClean="0"/>
              <a:t>intersection a fault zone with the Earth’s surface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u="sng" dirty="0" smtClean="0"/>
              <a:t>Fault scarps</a:t>
            </a:r>
            <a:r>
              <a:rPr lang="en-US" sz="2400" b="1" dirty="0" smtClean="0"/>
              <a:t> </a:t>
            </a:r>
            <a:r>
              <a:rPr lang="en-US" sz="2400" dirty="0" smtClean="0"/>
              <a:t>– </a:t>
            </a:r>
            <a:r>
              <a:rPr lang="en-US" sz="2400" u="sng" dirty="0" smtClean="0"/>
              <a:t>steep cliffs that represent the edge of a vertically displaced block</a:t>
            </a:r>
          </a:p>
        </p:txBody>
      </p:sp>
    </p:spTree>
    <p:extLst>
      <p:ext uri="{BB962C8B-B14F-4D97-AF65-F5344CB8AC3E}">
        <p14:creationId xmlns:p14="http://schemas.microsoft.com/office/powerpoint/2010/main" val="22108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7200"/>
            <a:ext cx="8382000" cy="762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Tectonic Creep and Slow Earthquakes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371600"/>
            <a:ext cx="7543800" cy="4419600"/>
          </a:xfrm>
        </p:spPr>
        <p:txBody>
          <a:bodyPr>
            <a:normAutofit lnSpcReduction="10000"/>
          </a:bodyPr>
          <a:lstStyle/>
          <a:p>
            <a:r>
              <a:rPr lang="en-US" b="1" u="sng" dirty="0" smtClean="0"/>
              <a:t>Tectonic Creep</a:t>
            </a:r>
            <a:r>
              <a:rPr lang="en-US" b="1" dirty="0" smtClean="0"/>
              <a:t> </a:t>
            </a:r>
            <a:r>
              <a:rPr lang="en-US" dirty="0" smtClean="0"/>
              <a:t>– the </a:t>
            </a:r>
            <a:r>
              <a:rPr lang="en-US" u="sng" dirty="0" smtClean="0"/>
              <a:t>gradual movement along a fault which can’t be felt</a:t>
            </a:r>
          </a:p>
          <a:p>
            <a:pPr marL="0" indent="0">
              <a:buNone/>
            </a:pPr>
            <a:endParaRPr lang="en-US" u="sng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/>
              <a:t>These are called </a:t>
            </a:r>
            <a:r>
              <a:rPr lang="en-US" sz="2400" b="1" u="sng" dirty="0" smtClean="0"/>
              <a:t>slow earthquakes or fault creep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u="sng" dirty="0" smtClean="0"/>
              <a:t>Slowly causes damage to anything built over the land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400" dirty="0" smtClean="0"/>
              <a:t>Example: </a:t>
            </a:r>
            <a:r>
              <a:rPr lang="en-US" sz="2400" u="sng" dirty="0" smtClean="0"/>
              <a:t>Suncrest housing development built on old slide or creep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400" dirty="0" smtClean="0"/>
              <a:t>Roads are cracking and sliding down the mountain</a:t>
            </a:r>
          </a:p>
          <a:p>
            <a:pPr lvl="1"/>
            <a:endParaRPr lang="en-US" b="1" u="sng" dirty="0" smtClean="0"/>
          </a:p>
          <a:p>
            <a:r>
              <a:rPr lang="en-US" b="1" u="sng" dirty="0" smtClean="0"/>
              <a:t>Newly recognized using GPS devices used to capture geodetic movement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4595" y="381000"/>
            <a:ext cx="8382000" cy="762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600" dirty="0" smtClean="0"/>
              <a:t>Earthquake Distribution in Regards to Plates </a:t>
            </a:r>
            <a:endParaRPr lang="en-US" sz="3600" dirty="0"/>
          </a:p>
        </p:txBody>
      </p:sp>
      <p:pic>
        <p:nvPicPr>
          <p:cNvPr id="106498" name="Picture 2" descr="C:\Users\Cindy\Desktop\pictures\earthquake distribu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447800"/>
            <a:ext cx="6865190" cy="4520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19200"/>
            <a:ext cx="8763000" cy="4876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u="sng" dirty="0" smtClean="0"/>
              <a:t>Start at the Focus </a:t>
            </a:r>
            <a:r>
              <a:rPr lang="en-US" b="1" dirty="0" smtClean="0"/>
              <a:t>– or the epicenter of the earthquake.  </a:t>
            </a:r>
            <a:r>
              <a:rPr lang="en-US" dirty="0" smtClean="0"/>
              <a:t>(Waves move out from the epicenter like waves in water when rock thrown in)</a:t>
            </a:r>
          </a:p>
          <a:p>
            <a:pPr marL="0" indent="0">
              <a:buNone/>
              <a:defRPr/>
            </a:pPr>
            <a:endParaRPr lang="en-US" sz="10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P Waves </a:t>
            </a:r>
            <a:r>
              <a:rPr lang="en-US" dirty="0" smtClean="0"/>
              <a:t>–  </a:t>
            </a:r>
            <a:r>
              <a:rPr lang="en-US" b="1" u="sng" dirty="0" smtClean="0"/>
              <a:t>Compressional waves </a:t>
            </a:r>
            <a:r>
              <a:rPr lang="en-US" dirty="0" smtClean="0"/>
              <a:t>which move through the Earth like sound waves alternately compressing and relaxing the medium that they pass through (</a:t>
            </a:r>
            <a:r>
              <a:rPr lang="en-US" b="1" dirty="0" smtClean="0"/>
              <a:t>like a slinky</a:t>
            </a:r>
            <a:r>
              <a:rPr lang="en-US" dirty="0" smtClean="0"/>
              <a:t>). Moves through </a:t>
            </a:r>
            <a:r>
              <a:rPr lang="en-US" b="1" u="sng" dirty="0" smtClean="0"/>
              <a:t>both solids and liquids and gases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P Waves</a:t>
            </a:r>
            <a:r>
              <a:rPr lang="en-US" dirty="0" smtClean="0"/>
              <a:t> move </a:t>
            </a:r>
            <a:r>
              <a:rPr lang="en-US" b="1" u="sng" dirty="0" smtClean="0"/>
              <a:t>more quickly through solids</a:t>
            </a:r>
            <a:r>
              <a:rPr lang="en-US" dirty="0" smtClean="0"/>
              <a:t> than through liquids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u="sng" dirty="0" smtClean="0"/>
              <a:t>When </a:t>
            </a:r>
            <a:r>
              <a:rPr lang="en-US" b="1" u="sng" dirty="0" smtClean="0"/>
              <a:t>P Waves </a:t>
            </a:r>
            <a:r>
              <a:rPr lang="en-US" u="sng" dirty="0" smtClean="0"/>
              <a:t>reach the surface of the earth they can be heard by animals and birds</a:t>
            </a:r>
            <a:endParaRPr lang="en-US" u="sng" dirty="0"/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200" u="sng" dirty="0" smtClean="0"/>
              <a:t>This is not the sounds that people hear just before an earthquake, which is sound of objects shaking </a:t>
            </a:r>
            <a:endParaRPr lang="en-US" sz="2200" u="sng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-19493"/>
            <a:ext cx="6934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Seismic Waves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7649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http://gomyclass.com/geology10/files/lecture9/html/images/objects/obj2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0099" y="990600"/>
            <a:ext cx="7391400" cy="5155502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1828800" y="381000"/>
            <a:ext cx="533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Seismic Waves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7630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u="sng" dirty="0" smtClean="0"/>
              <a:t>S Waves</a:t>
            </a:r>
            <a:r>
              <a:rPr lang="en-US" sz="2200" dirty="0" smtClean="0"/>
              <a:t>– </a:t>
            </a:r>
            <a:r>
              <a:rPr lang="en-US" sz="2200" b="1" u="sng" dirty="0" smtClean="0"/>
              <a:t>Shear or secondary waves which move strong side-to-side, up and down slowing moving waves</a:t>
            </a:r>
            <a:endParaRPr lang="en-US" sz="22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The </a:t>
            </a:r>
            <a:r>
              <a:rPr lang="en-US" b="1" u="sng" dirty="0" smtClean="0"/>
              <a:t>up and down movement (sideways shear</a:t>
            </a:r>
            <a:r>
              <a:rPr lang="en-US" dirty="0" smtClean="0"/>
              <a:t>) produced a whipping back and forth moment 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This </a:t>
            </a:r>
            <a:r>
              <a:rPr lang="en-US" b="1" u="sng" dirty="0" smtClean="0"/>
              <a:t>sideway shearing motion which does not allow for the wave to spring back in </a:t>
            </a:r>
            <a:r>
              <a:rPr lang="en-US" b="1" u="sng" dirty="0" smtClean="0"/>
              <a:t>liquids</a:t>
            </a:r>
            <a:r>
              <a:rPr lang="en-US" dirty="0" smtClean="0"/>
              <a:t> 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S </a:t>
            </a:r>
            <a:r>
              <a:rPr lang="en-US" b="1" u="sng" dirty="0" smtClean="0"/>
              <a:t>Waves </a:t>
            </a:r>
            <a:r>
              <a:rPr lang="en-US" dirty="0" smtClean="0"/>
              <a:t>can </a:t>
            </a:r>
            <a:r>
              <a:rPr lang="en-US" b="1" u="sng" dirty="0" smtClean="0"/>
              <a:t>only move through solids  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Both P waves and S waves</a:t>
            </a:r>
            <a:r>
              <a:rPr lang="en-US" b="1" dirty="0" smtClean="0"/>
              <a:t> </a:t>
            </a:r>
            <a:r>
              <a:rPr lang="en-US" dirty="0" smtClean="0"/>
              <a:t>are “</a:t>
            </a:r>
            <a:r>
              <a:rPr lang="en-US" b="1" u="sng" dirty="0" smtClean="0"/>
              <a:t>body waves</a:t>
            </a:r>
            <a:r>
              <a:rPr lang="en-US" dirty="0" smtClean="0"/>
              <a:t>” because they </a:t>
            </a:r>
            <a:r>
              <a:rPr lang="en-US" b="1" u="sng" dirty="0" smtClean="0"/>
              <a:t>develop in the body of the earth</a:t>
            </a:r>
          </a:p>
          <a:p>
            <a:pPr>
              <a:defRPr/>
            </a:pPr>
            <a:r>
              <a:rPr lang="en-US" sz="2200" b="1" u="sng" dirty="0" smtClean="0"/>
              <a:t>Surface waves </a:t>
            </a:r>
            <a:r>
              <a:rPr lang="en-US" sz="2200" dirty="0" smtClean="0"/>
              <a:t>immediately after the P and S waves arrive on the surface and producing a </a:t>
            </a:r>
            <a:r>
              <a:rPr lang="en-US" sz="2200" b="1" u="sng" dirty="0" smtClean="0"/>
              <a:t>strong side-to-side movement as well as the up-and-down “rolling” motion</a:t>
            </a:r>
            <a:r>
              <a:rPr lang="en-US" sz="2200" dirty="0" smtClean="0"/>
              <a:t> 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One type of </a:t>
            </a:r>
            <a:r>
              <a:rPr lang="en-US" b="1" u="sng" dirty="0" smtClean="0"/>
              <a:t>surface wave</a:t>
            </a:r>
            <a:r>
              <a:rPr lang="en-US" dirty="0" smtClean="0"/>
              <a:t> is called a </a:t>
            </a:r>
            <a:r>
              <a:rPr lang="en-US" b="1" i="1" dirty="0" smtClean="0"/>
              <a:t>Love Wave</a:t>
            </a:r>
            <a:r>
              <a:rPr lang="en-US" b="1" dirty="0" smtClean="0"/>
              <a:t> </a:t>
            </a:r>
            <a:r>
              <a:rPr lang="en-US" dirty="0" smtClean="0"/>
              <a:t>which especially damages foundations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81000"/>
            <a:ext cx="6934200" cy="66630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000" dirty="0" smtClean="0"/>
              <a:t>Seismic Waves</a:t>
            </a:r>
            <a:endParaRPr lang="en-US" sz="4000" dirty="0"/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152400" y="6172200"/>
          <a:ext cx="1828800" cy="5712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21" name="Package" showAsIcon="1" r:id="rId3" imgW="2215166" imgH="682580" progId="Package">
                  <p:embed/>
                </p:oleObj>
              </mc:Choice>
              <mc:Fallback>
                <p:oleObj name="Package" showAsIcon="1" r:id="rId3" imgW="2215166" imgH="682580" progId="Package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6172200"/>
                        <a:ext cx="1828800" cy="5712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2" descr="http://allanawheeler.files.wordpress.com/2011/05/semic-wav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762000"/>
            <a:ext cx="8153400" cy="5257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077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 smtClean="0"/>
              <a:t>Earthquake Shaking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915400" cy="495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u="sng" dirty="0" smtClean="0"/>
              <a:t>Three important factors </a:t>
            </a:r>
            <a:r>
              <a:rPr lang="en-US" dirty="0" smtClean="0"/>
              <a:t>determine the shaking you will experience during an earthquake</a:t>
            </a:r>
          </a:p>
          <a:p>
            <a:pPr marL="777240" lvl="1" indent="-457200">
              <a:buFont typeface="+mj-lt"/>
              <a:buAutoNum type="arabicPeriod"/>
              <a:defRPr/>
            </a:pPr>
            <a:r>
              <a:rPr lang="en-US" sz="2400" b="1" dirty="0" smtClean="0"/>
              <a:t>Earthquake magnitude</a:t>
            </a:r>
          </a:p>
          <a:p>
            <a:pPr marL="777240" lvl="1" indent="-457200">
              <a:buFont typeface="+mj-lt"/>
              <a:buAutoNum type="arabicPeriod"/>
              <a:defRPr/>
            </a:pPr>
            <a:r>
              <a:rPr lang="en-US" sz="2400" b="1" dirty="0" smtClean="0"/>
              <a:t>Your location in relation to the epicenter and direction of rupture</a:t>
            </a:r>
          </a:p>
          <a:p>
            <a:pPr marL="777240" lvl="1" indent="-457200">
              <a:buFont typeface="+mj-lt"/>
              <a:buAutoNum type="arabicPeriod"/>
              <a:defRPr/>
            </a:pPr>
            <a:r>
              <a:rPr lang="en-US" sz="2400" b="1" dirty="0" smtClean="0"/>
              <a:t>Local Soil and rock conditions</a:t>
            </a:r>
          </a:p>
          <a:p>
            <a:pPr lvl="1">
              <a:defRPr/>
            </a:pPr>
            <a:endParaRPr lang="en-US" sz="1100" dirty="0" smtClean="0"/>
          </a:p>
          <a:p>
            <a:pPr>
              <a:defRPr/>
            </a:pPr>
            <a:r>
              <a:rPr lang="en-US" b="1" dirty="0" smtClean="0"/>
              <a:t>Generally </a:t>
            </a:r>
            <a:r>
              <a:rPr lang="en-US" b="1" u="sng" dirty="0" smtClean="0"/>
              <a:t>strong shaking may be expected from earthquakes of moderate magnitude (M 5 – 5.9) or larger</a:t>
            </a:r>
          </a:p>
          <a:p>
            <a:pPr>
              <a:defRPr/>
            </a:pPr>
            <a:r>
              <a:rPr lang="en-US" b="1" dirty="0" smtClean="0"/>
              <a:t>These </a:t>
            </a:r>
            <a:r>
              <a:rPr lang="en-US" b="1" u="sng" dirty="0" smtClean="0"/>
              <a:t>types of earthquakes will cause the ground to rock and roll damaging building and other structures</a:t>
            </a:r>
          </a:p>
          <a:p>
            <a:pPr>
              <a:defRPr/>
            </a:pPr>
            <a:r>
              <a:rPr lang="en-US" b="1" u="sng" dirty="0" smtClean="0"/>
              <a:t>DUH!!!!!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Learning Objectives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064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Understand how </a:t>
            </a:r>
            <a:r>
              <a:rPr lang="en-US" u="sng" dirty="0" smtClean="0"/>
              <a:t>scientists measure and compare earthquakes</a:t>
            </a:r>
          </a:p>
          <a:p>
            <a:pPr>
              <a:defRPr/>
            </a:pPr>
            <a:r>
              <a:rPr lang="en-US" dirty="0" smtClean="0"/>
              <a:t>The </a:t>
            </a:r>
            <a:r>
              <a:rPr lang="en-US" u="sng" dirty="0" smtClean="0"/>
              <a:t>processes behind earthquakes, i.e. faulting, tectonic creep, and the formation of seismic waves</a:t>
            </a:r>
          </a:p>
          <a:p>
            <a:pPr>
              <a:defRPr/>
            </a:pPr>
            <a:r>
              <a:rPr lang="en-US" dirty="0" smtClean="0"/>
              <a:t>Which global regions are </a:t>
            </a:r>
            <a:r>
              <a:rPr lang="en-US" u="sng" dirty="0" smtClean="0"/>
              <a:t>most at risk for earthquakes and why </a:t>
            </a:r>
          </a:p>
          <a:p>
            <a:pPr>
              <a:defRPr/>
            </a:pPr>
            <a:r>
              <a:rPr lang="en-US" u="sng" dirty="0" smtClean="0"/>
              <a:t>Understands the effects of earthquakes, such as shaking</a:t>
            </a:r>
          </a:p>
          <a:p>
            <a:pPr>
              <a:defRPr/>
            </a:pPr>
            <a:r>
              <a:rPr lang="en-US" dirty="0" smtClean="0"/>
              <a:t>Learn the </a:t>
            </a:r>
            <a:r>
              <a:rPr lang="en-US" u="sng" dirty="0" smtClean="0"/>
              <a:t>other hazards linked with earthquakes</a:t>
            </a:r>
          </a:p>
          <a:p>
            <a:pPr>
              <a:defRPr/>
            </a:pPr>
            <a:r>
              <a:rPr lang="en-US" dirty="0" smtClean="0"/>
              <a:t>Understand the </a:t>
            </a:r>
            <a:r>
              <a:rPr lang="en-US" u="sng" dirty="0" smtClean="0"/>
              <a:t>important natural service of earthquakes </a:t>
            </a:r>
          </a:p>
          <a:p>
            <a:pPr>
              <a:defRPr/>
            </a:pPr>
            <a:r>
              <a:rPr lang="en-US" dirty="0" smtClean="0"/>
              <a:t>Understand how </a:t>
            </a:r>
            <a:r>
              <a:rPr lang="en-US" u="sng" dirty="0" smtClean="0"/>
              <a:t>human beings interact with and affect the earthquake hazard</a:t>
            </a:r>
          </a:p>
          <a:p>
            <a:pPr>
              <a:defRPr/>
            </a:pPr>
            <a:r>
              <a:rPr lang="en-US" dirty="0" smtClean="0"/>
              <a:t>Understand how we can </a:t>
            </a:r>
            <a:r>
              <a:rPr lang="en-US" u="sng" dirty="0" smtClean="0"/>
              <a:t>minimize seismic risk and what can be done to protect ourselves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82000" cy="8382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Seismic Waves </a:t>
            </a:r>
            <a:endParaRPr lang="en-US" sz="4400" dirty="0"/>
          </a:p>
        </p:txBody>
      </p:sp>
      <p:pic>
        <p:nvPicPr>
          <p:cNvPr id="109570" name="Picture 2" descr="C:\Users\Cindy\Desktop\pictures\Earth Movem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558" y="3505200"/>
            <a:ext cx="4540433" cy="2659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571" name="Picture 3" descr="C:\Users\Cindy\Desktop\pictures\P&amp;SWav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6574" y="1066800"/>
            <a:ext cx="54864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04235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0"/>
            <a:ext cx="7696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Earthquake Shaking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991600" cy="5105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b="1" u="sng" dirty="0" smtClean="0"/>
              <a:t>Distance from the Epicenter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Using </a:t>
            </a:r>
            <a:r>
              <a:rPr lang="en-US" sz="2000" b="1" u="sng" dirty="0" smtClean="0"/>
              <a:t>Seismographs</a:t>
            </a:r>
            <a:r>
              <a:rPr lang="en-US" sz="2000" dirty="0" smtClean="0"/>
              <a:t> which produce a seismogram, the </a:t>
            </a:r>
            <a:r>
              <a:rPr lang="en-US" sz="2000" u="sng" dirty="0" smtClean="0"/>
              <a:t>epicenter</a:t>
            </a:r>
            <a:r>
              <a:rPr lang="en-US" sz="2000" dirty="0" smtClean="0"/>
              <a:t>  can be located by looking at the </a:t>
            </a:r>
            <a:r>
              <a:rPr lang="en-US" sz="2000" u="sng" dirty="0" smtClean="0"/>
              <a:t>travel speed of the P and S waves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Scientists use </a:t>
            </a:r>
            <a:r>
              <a:rPr lang="en-US" sz="2000" u="sng" dirty="0" smtClean="0"/>
              <a:t>triangulation from more than 4 seismic centers to locate the Epicenter</a:t>
            </a:r>
          </a:p>
          <a:p>
            <a:pPr>
              <a:defRPr/>
            </a:pPr>
            <a:r>
              <a:rPr lang="en-US" sz="2000" b="1" u="sng" dirty="0" smtClean="0"/>
              <a:t>Depth of Focus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The </a:t>
            </a:r>
            <a:r>
              <a:rPr lang="en-US" sz="2000" b="1" dirty="0" smtClean="0"/>
              <a:t>depth of the earthquake focus </a:t>
            </a:r>
            <a:r>
              <a:rPr lang="en-US" sz="2000" dirty="0" smtClean="0"/>
              <a:t>determines how much “</a:t>
            </a:r>
            <a:r>
              <a:rPr lang="en-US" sz="2000" b="1" dirty="0" smtClean="0"/>
              <a:t>shaking</a:t>
            </a:r>
            <a:r>
              <a:rPr lang="en-US" sz="2000" dirty="0" smtClean="0"/>
              <a:t>” will happen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The </a:t>
            </a:r>
            <a:r>
              <a:rPr lang="en-US" sz="2000" u="sng" dirty="0" smtClean="0"/>
              <a:t>deeper the focus the less shaking is felt on the surface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u="sng" dirty="0" smtClean="0"/>
              <a:t>Seismic waves lose much of their energy (</a:t>
            </a:r>
            <a:r>
              <a:rPr lang="en-US" sz="2000" b="1" i="1" u="sng" dirty="0" smtClean="0"/>
              <a:t>attenuation</a:t>
            </a:r>
            <a:r>
              <a:rPr lang="en-US" sz="2000" u="sng" dirty="0" smtClean="0"/>
              <a:t>) if the focus is deep in the earth</a:t>
            </a:r>
          </a:p>
          <a:p>
            <a:pPr>
              <a:defRPr/>
            </a:pPr>
            <a:r>
              <a:rPr lang="en-US" sz="2000" b="1" u="sng" dirty="0" smtClean="0"/>
              <a:t>Direction of Rupture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Although the rupture from the focus may move in many directions </a:t>
            </a:r>
            <a:r>
              <a:rPr lang="en-US" sz="2000" b="1" u="sng" dirty="0" smtClean="0"/>
              <a:t>the path of the greatest rupture can focus the earthquake energy</a:t>
            </a:r>
            <a:r>
              <a:rPr lang="en-US" sz="2000" dirty="0" smtClean="0"/>
              <a:t>. This is the </a:t>
            </a:r>
            <a:r>
              <a:rPr lang="en-US" sz="2000" b="1" u="sng" dirty="0" smtClean="0"/>
              <a:t>directivity</a:t>
            </a:r>
            <a:r>
              <a:rPr lang="en-US" sz="2000" dirty="0" smtClean="0"/>
              <a:t>.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b="1" dirty="0" smtClean="0"/>
              <a:t>Contributes to the </a:t>
            </a:r>
            <a:r>
              <a:rPr lang="en-US" b="1" i="1" dirty="0" smtClean="0"/>
              <a:t>amplification of seismic waves and shaking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04993" y="1524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sz="4800" dirty="0" smtClean="0"/>
              <a:t>Seismograph</a:t>
            </a:r>
          </a:p>
        </p:txBody>
      </p:sp>
      <p:sp>
        <p:nvSpPr>
          <p:cNvPr id="124932" name="AutoShape 4" descr="data:image/jpeg;base64,/9j/4AAQSkZJRgABAQAAAQABAAD/2wCEAAkGBhISEBUUExQVFRQWGRcVFBgYFxcYGBcUGBQXFxQVFBYXHSYeGBkkGRgVHy8gIycpLCwsFR4xNTAqNSYrLCkBCQoKDgwOGg8PGikkHyQpLCwpLCwsKSksLCwsLCwsLCwpLCwsKSwpLCwsLCwsLCwsLCwsKSwsLCkpLCwsKSwpKf/AABEIAMIBAwMBIgACEQEDEQH/xAAcAAACAgMBAQAAAAAAAAAAAAAEBQMGAAIHAQj/xABIEAABAgMFBAcDCQQJBQEAAAABAhEAAyEEBRIxQQZRYXETIoGRobHBIzLRBxQzQmJykrLwUoKi4RYkQ1Nzs7TC0hU0Y5OjJf/EABkBAAMBAQEAAAAAAAAAAAAAAAECAwAEBf/EACkRAAICAgIBBAEEAwEAAAAAAAABAhEDIRIxQRMiMlFhgaHR4QSR8EL/2gAMAwEAAhEDEQA/AEVjts0CpILZEmnjBF53xNTIcFyFDdy3QvsloJAKnJbMkk0oHJ4AQ9ue75FoCkTysIpVGEKGZDYgQagbo4+VO7DxTK3L2rmjNIPZ/MQTL2uOqPMfGGt37H2KbKSozp8tRKgR0SZiQUqKaFJSTluhZa9kClZCJoUlzhKkFBI0OFyzxf1oryS9Eml7XS9Ukdp9QIJRtPJO8fh/5QpOyk7QoPafUR5aNm5yEh0uTWhcQyyr7FeJ/RYJV+yT9b+FXoInTe0s5LT2qw+cUuZc03+7V3Rki6ZxPuKSA+hg+qgemy9onYsloPIOPBURWe88SmYAOUhZJwrUMxLLB2rm2RZ2Jjmc8rSrC6kk7ye1niaRapjYEqLZMwYNlpDcwemdYsdtCSrG2GmFVaHEzKGnN25RYLvv5MskAjrcWyegpU1jk2z1sWVzEzDjaUsupSiThYsXPY43xZFLUtJlVZGo/ac1rkdI4f8AJyadnTix9F3k7ZSVKbo5zAVonP8AFurEyNspAq60jigtQ7w8Irr2RXOlpmi0FBVoEapUpi4UHOsGytgFO6rRi5yzU8eu8eXxvo7NeSw2PauzLA9sh+Jw/maC1XvKdsaSeCh8Yqq9giVE9Klt2Alu0qjxWwKifpU/+s+ioflNKheMS3y7QlQpGi4VWXZfo0hKZgDasQ53msT/APRpuk7zjoUdbZMIWkbohVZkH6oj20TQgsan+UBTrWo8IX1FEbhZNaJMsBlEgagEh+FIS3tbJk40UUIHuoAGEccqnjG67RvCu4+ggKdbE723A07axLNknJUGMEgVSVbwez4GPVJLVYfrzj0z0nJQ74xahh/XjxjnjeylIHjfpS2hbI698RExs43tGh2BojWr2vYW7xBDsAzA7zWnDjAkyeOlDOXCuA+rpEs6acNKV05b846uSsTjoILAdYlT/tUG+gFY0Va2okdwA884ETLJyB/XGJUWU8AO/wAMvGHcxeJqVElz5nzzEF3kh5Fn/wAaR+eNEyUDMuede4Vgm8voZDf30j88CDuRpLRuqTGQUUx7HRZI5hYZPVFd/wCjx17Yb3VKU6g9CA9NH8IVWNOY49tdTDq6KLNCXFWbJxWsUe0wLsRWq9LRJWUy1lKQV0pU9IreIPue2zZwK5igVIICThQ9cgOq+cAX1YFrmKKErUMSg6QSKsrTnBOzsqYlMwEKB6pDuMsW/PSC0uN+TK7oLtd7zLIEiWlBCiXBAowT+yQ1DlwhpPvxaUpUpCFAtozAh3oTCLaBKiJT5Z/wp8IKvAHoZeQDJLngkfHwidWP0HI2kSTWSO/TeaUgj+kMoJLoIGvW8dIrAlqD1FCO9qRrOBGF2YOrtSPEuX7IHBA5Mf2m22Oa3SSycIpiCSwP3jTSIRY7uaiMH7rd7RWiVFiXqrF2Aceyu6NpVpB6ygo1ZAalcuBJjcGumHkPzYrMCkykkYlJllbq9xa0BSWNAXL5aQzuuUZii9T1nIyJxBifHv5wru9QVZkn/wA0rLcJiHPcPGGeyimtBDuFIU/FiCDzzeJZPhKx4/JHQNnZeGzhO4q8VP6wzyhfdx6h5nyEGEPQxzR+KKSWzRRW+hHJvWNQqY2Q7h/yjS2zSAGrm9Y2ssrCKsXqaPy7I17oBPKdq58v5mJDGiV7/CMxQTC28vf7vIwCtUGXp7w5fGF61RF6ZVdEFoUcJz7G9YEqRQntGnfBUwuDygWSDhrDt6BQIZb5soauIEnAu2FNdN/a0MJQz57oGtbHUOCD4wEzUDlDVqDzLdztHq5kbzExEsROTGSIlHroPEj+En0gpRp7uLtYdsCLzR9/zQuD0Q6fQGjxOP7KRwr508IkEneSeZp3CkeiNxDWCjeWkAUDcokvQ+yk/wCNJ/zIgmrwpJGke2uY9nkH/wA0n/NaK4fkSn0NY8jIyOkkc5kSwDzLwdJnFBcNk1Q/lA0sQRiD5/po6F0TYTd9utCUEpkyziL0xVLAb6ZeEbTbxtCvesqT+98YZ3Mxkp7fMwUtAxJrvpStPTOJtq+hqZVlmbiKhJWh9ErDeUMLDenRpY2ZaizEukv2EQyn2qYmalIlkoOF1Pk5rRtIP6MQW/tGQmmbRy6YrIupA91B1o8C2zaGyAgKskwuMhJQrN311bxh5ORQgIUdzKiOzS8SsRQUtRjuYF/ExO0G2JJ142FRZVmUzJH0NGL06quBjS13pdwNZagUgENLmiqnAZju84b3jPTKXLAlqVjOHqpcCoGJW4Vd+BiK1KQJiJakEmYcwl0hn946e74wf9msr6r3swUmTLUUVokpmVUFaliRQHOGOzM3+spOhC6/uwTedgR0amS2TFNCHUMiMuyANnk4Z8scVjP7Ks05jKFlTg6+ho/JHS7sX1Tz9INxONfKFd0r97s9YYJVHFD4nRLsitxZI4H0jex2oKS27y3xFeH0Z7POF13WhplTQ07dInKXHIKP8UevEWKNkxcwvvbNP61hcuGN7ZJ7fSFijEJrZSPQMqyo/ZHdESrOnd4mCVGIlGFCCLkjj3n4xCqVxV3wVNgdRgBB1SjvPh8I0WInVEShAMDzB7v30+Sh6wekQLPSw5KR+cD1gpKootIVkgTGzRoFR6DxjWgHs33TGW//ALeT/jSP9QmMX7pjy3gizS/8aR/qURbDfMnPoaiPY1EZHYROcXyejShj7xL9ymHhEdmCpigkFiSADnWNtqEHCjhMI/zPiIElWkywFpzT1hzAeHhuzS1RbrvkzpKMOJBArUEZl9IZS5005dH/ABRTJW2M2ZiGFAZIU+EknrpBDO2RJ7OMOLDfpDOtJOoKC7toQcs98MosDH4VO/ZR3mNhMnfso7z8ITzNqSKAIPYf+UZ/SlTPhl+Pxg8RbQbab4CHx9GGoXUrPd7sQWW9pikno0y1MdFmgw0fqwqtN+ImO8qW5L1Cs+PW5wtkbUqlEhEmSHNSMdSNaqjSh+ARdsslqts8IJMsAAOSJlWFT9XhAqL+WaYDqfpDoFOfc+yruhVaNsphSQZcvrApzVqG3wAjaBSS+BJzBBJ1CwcvvnwhFD8FC0zJ81aCBLLEOD0gOVRQJfSFtzzj84QFZiYsa06yg0QWLbNTolJloSCAkK6xKSzA1NatEV020zJyZhoVTcRG4lbnzgOLSa/APKOo3Ququz1hmkwjuSZ11cvUQ7THDD4nVLs0tlZa+R8A8VsztYsykOFDe/k0Vr/pk4fUPh8Y5/8AIi200hR1d16dJ1SOszk6GGMonWsV66rHNRNBKCBVzTUH1aLClMWxOTXuMBXweoOfpCZRhxfKwJYcgdYeRhMZSjkDw0flAyRbeh49GoLxqowXMuqYlBUcLCpD18oBJhXCUO0FOzVcDzEkRX7n2tWq9OiUlKrPjMttRXDjf71eUdJt12S0n3A26HlgkuxVNFRIjWLKqxy/2E9wiE2SWPqJ7hAWFh5lfnh0HfQ9ygfSJhLiwWRKHYpSx4CFd4SQicUD3VDGjhVlp5AseSxuh3jBYIFJdnD86x4JqeJHAGNsYFSUjsr55xEbQT7uWRpr2wfTiLyCZa+BHMRl7q/qyf8AFkf6mXA5Ew7/AA9DElvcWZL59LJ/1EuKY1UhZ9DWMjyMjoJHOb3tQm2bGHYzUkA6OwPnC9nR2HyiW2z3s600ASuXQc0184hlKdIEPjafRpqlsFupDzCDqgv4H0h9JTLIfPmMjuhDd9sCSVGpAY9brYaBgNWcdg3AxZrIuVMS4mc83FdQ8XJsimSUtoXHGhrGk2XiQkMkFKcLh+sa9ZXGGqLUgpcIQS1KTT44/GIpkxRQr2KUhqkJUCBvBKoW78GoCtEwqSCoIdKEpoFVwhgovqad0JrxUQkS6OgKAUEspWIv1zq2haG0whvePfxhZecnEaGrpGZer/CC6Rl2D2m3qmBOIJdKUocJIKsKSMSnNVGleAgZaucbTEhHUUWJBVXNgCSQeQNAY1s0uXMWlONnUASxoCRWvM04QFQ9MyyzGmJOQCgSe0Q1upWD3nGBbne1FeUGzdi7MlZCrUkAZH2WdNCotr3QrupCsBBbsNC6RGasRsuew+1nzm8FykJHRCWspVV1FK0B9wFTTOOigHdHz/du0aZSsUqWUqCcIVjViwlnDggtlFosV/rUtBIBJBxYnU+RB6z1DRyPC18VSOj1F5Om2i9ZKPfWlOlS0CDaiyP9Knk58opadoWAcyxv90R4vaNj9Ih+Y+MD0ZDLLDyn/v8Aov0y8bMpiZspsx7ROrZh/CJ7Nb5BICZksvQAKd9wzjnS9o900frlEyNosQJxltaKPpGWFivLH6/f+i+3ygKlhiCQtBZxvbLtgREwgMKAZlq55RUJd6FSh1lMSK4VNU8ofKkMKzFV104ReGB9iPKkH2+1EoYPxir3rfHQhKmBGIoUKhT4cQIoxGcFX2OjAZZU6cTDMUyI0MVK8rSgoBmupJQopzcLKCEHgXIhMmC5XIKy60KrGgIUC4xpOMkakqdyfThHaLZbsUtCt4B7wDHBkWh6thGo0Z3CRwzeOpSLxJkSvuI/IItkx6ROMtsdKtMDTLVCtdtgWdb6xFwopyHKbax7REN+z+vIV9paOxUsq80CEq7bWJbZasS5Q/8AIT3SpkSkuxkwxb7kdxjd+I7viYGtdqwIKmJbQQrk3oCv2oSCR1QxJAfImJR6so9Dozhqv8sb3kf6q+6ZKP8A95cLbbeUuVoCpsgBTmdInVazMsBWzddFOU9EPjXvRObVUP4yMMZFyZyCVbBMs88gEVQWP3/g3dElnPVH61gWQjo5c+UczhwbiAXziezqYV3xXHV6Bk62LMLKPM+cH3ffAxIlTA8sllly+BTAgH6rVPbA1nvASrSVKR0iHW6aauxYggkcRC8KUhYVhYFxUO1eIz4xZq1sRH0si5UBAKSrIM5ekRTbAlSShQdKgQobwaEUrHuyN6dPYLPMOZlpSr7yOofyv2wQpTRxrH+CzkJ0bGWIf2EvtBPmTBKNnLKMpEr8CfhBfTxnTQ9Ni2kapumT/dS6ZdRPwg2y2dDFBSkpVQhgx4EQKJ8eC0sYHA3I5xtDsAiTblISRLkTEdJLOHEQpyDKSHDMz8lARW7DLMtS5ZLlJAfeG3aR1D5TllNlRaEqWlUpQqggHBMZJHWBBDlJbgI5RZVddRxKUSyiVZnrKqTqY6IdEpFcUACW4iLVdC6o5f7TFUV9IofaV+YxZblP0f6+qYaSAWBVmYJIw0cq6oDgnzA1ja95/QSCvAFkMGAYEkgVzpCi8L8FZftAUu5BTXsOYgibtQlSUgy3xUqftYSSwbj2xLYaJrBfwNmE6cnoxiw6sdxD139xhr85klEs4mExsBZwXbJhyhDbL0TNk9GqUhQYHCXOT4ajWg74OkXusJSnCgYUhSaZdQFh5QaswWL5ky6CuFYQWCqrqwyypnF4m3IJlg6dKilS0oWxFUqJBY1zSXHZHLLxv+Ylmwh3Pu6uziLJdO2lpmWLocUouQEnr4gkF2ACcOb5mLY3SA0CTrWpKz0i+kWRhTqpIyIYPm/jCS+U+wG4AdziAb+vSYZgKZjVAOAtWr4mroO6DbcXsydXT6iJu+Q/gR3myVmSMgosf2gT1e8ecX1VoCUJG4AdwaKnYRJtE9FFBYw7sJIAAJG937xDyfYg7FS3zZ05b2bKJZM6jSkPHE30TTbaN8CLtsDpsaVLKXWVAszsdA2VS794iNF3JmFSUYsYcVJoqvkQYg8yKLGGSrQ6h3xPZrbitKQxOFKiSGYFTAO5/ZByf3oUp2bnJDmbQ7gD2ZxBaUTLOUrSp+sXoz01qXeFcoyfFPf6jcWtl2nMQxduAJ8oWyrtAW7MCM29IU/0yLAhAHMv6CHF2W5U5GNJYAkEYcmz+tx8YRwlBWwqSbJrdZ3ViBGmofLjBU1GGwKB3pOn96g6RpNSonNB/dJ76xLbX+YzHbTIMPfTo8bHTmgTb4jwmMjwmseR0ETht225cxwovhCQOVc98MQqkJrqUOkXhBCTUA5gYqA9kNlGkXqp6A9xFUycRNJGYqOecT3ysl6n6351H4QLaPpInt5dIO8eaEH1MW8ieDtHyT2/FdqUvVExY7CEqHiTFitE/rGOd/JHbWkzE8leAEXG2z+v2CFa2LJhYtEefOYWCfHnTxqFsafOo1Vaqws6eNVWiNRrCNtZ2O7Jw+wD+EgjyEcpsufNI8GPr4x0baa0/wD5837h845tZFDEGL9X0RppG8h8CKfScv7yvOLHdCvc5iK7b6T18/MCH9z5I5p/NDPozNLeHtKx2UFfdfLUx4JCmRVYAJcAgAgLSoYgTWh8omvYKFpoGYOKMD1dTqHo/ZpBErpyw6OWKqp0YIyH7WKrAjsiTvwOgUSyyx1nxMOsAGCiWA7T3wwlLWcOFHvJYdbeggCg3sM43MycFElYSxJAZIUQzZAA5Ax589JQl5kw0S9TX+LjAXIOgK8LDPUlJ6M/WFAeB1ETWGwrTKBVMEt1EAKKaUZ+soAO/hAlsKQQxWQHJ677qVekRC0g0KEkO9a17GjJtf8Af2NSo3tl1HHMT0kssvPGkk1UHZLsau0NbQlIsyUpUSWYKJbXwiv2m2AE9UMd1K6EmrjOkNpxHQBqgFTU0q1HOnGGTBJAN3y1SVBeFROIGgcFIO8cosdoveWVpUEz2GIFJSA+LiVPC6wTOolgKltHz4xOUKLMM3bLTUcIjmhGXyY0JSXRHLvVAmqmdFNJVmTgSSd5OLPjGkm+DLWpaZKsSqk40JL73SM+MTpsyy5GTsK7ixyFdYw2JZGn4ju5cu6ISjj8v9yicvCIlbVTyfoSdwVOJHNmZ+MQ268Js1DGWka5k+LRkuyKKtGcjM6Fi3aDC20WppmCuZG7JeHdw8YaGLG3cVtfl/yZzn5I02SYkVAPfDe4r6lyMSZqFHEQrqaUb636yiayXIVBwvgxGozBrAF8XWuUCo4dAkgk1etCN0U5Qye1iU47LwmclVUAhJqAc2I1iW3n+pTuXqmFdzn2Ev7ohjbj/UZ33VekcmJVkKz+I9Uax7GpNYyOoicBuhXtP3T5iHhyiv3Ur2o5EeEWFqR0T+aB/wCGJ7cGW/KPbVakYEsS4AGXBvQRJeCKjlAE5NIrRNdHRfkxODGH0EXK2WrrdkUnYSa0oq5J7iT6wbeN8ss+0QkcVAZDcx4xO9mkrHotUaC0MM+EVg7SSk5zUk8AT5RBN2wkigxH91vMwdi0WtVtAzLQNOvhA1J5AnyipTNsB9WWTzLeQMD/ANJlk/RI7XPwjUw0W/ai88NlAHvEoIB1wqCiDFRsqyuauYwGJSiQNCQD3RFarbNnqBUCrQBILDsEb2eWUTQClSSQ7EKDhixZWeRjJGYovVP9YV2flEPLo9xPA+sJ76LTzyT5N6Q1umZ7I8Idg8G9/TVC0OCRROumo5cI06ZalkBTdZgxZIDmnADLsie/z7UVCThzL9ZyU4dw1qWzzyiKz/N0qClzVBRLsyUmvPeNYmMnojkSHx4iQXSEkEZknFiGZozRubInokE4goA41AuCcRYsRSjBo9tdvk4xhUojqvmTzoGyiZMiZMlkS5E1dCzIO+CYEKEjI5ch31iCbNSMs/1u7e+HP9ErwmNhsqhxWpKaMNC3GDLL8mNvV76pEscSpRryBEJopZW59zTkyzMVKUEMCOskEBQdCmd8OuWW6Hd3zsUoHL2kFbVbL3hJktNmY7OyUpwOUUYJSUsCNwxd8KbCs9Dq6ZnpB7VihNgU4I+2fzwdMmkrAGbEcg6XPoOIhHJtgwKY1dbPozkcO+Gtz2dU6ypmoUcVQv7zjF/tMRyY3LY8ZKOhglgABkKDlAK71ShWEu4APYcq5ROmxLI94xDNu3FRQfiz98RjgV+5jvL9InuuahSWBdSWKqal3I4EvFbvAgWgffV4TDw/XCHkm68BdIbe1HG6PL82eAR0yRVJClcUkhyeId35xWMVFuheVoJk2hSZqxkOqRzZj5CF+1FoKkAHIEHTjHtrB6ZRFC1O46QktNoWoEKLgMcz+hEsULaZWXTLfclqaRLDCiRDi0zHsM/7i/yxXbnPsUcofCthnjelY/ghIqsn6iyeh+TGRq8ZFyZ8/wB3H2qefoYsiRCKzy04ZZc9IJjFO5I1iwSs46Jv3ICXtYPabApRGQz56aRFLuhyUlQB1fIg1pQjxg68U+4eLd4/lEK5mEuaulq1oBQd1OyKkV0QT7twFjNpuGQ4M8DTLEArqgqG9jF12Z2Ys9sQVLxYk5gEAEHcWfx1huNhLOk1Ri+8VK8CWgbG5JdnNkS046s/CJ7RZTTChRPAE+UdTsuzMlHuy0J5JA9IPl3ckaCGJ8jkEu5bSr3ZC20xU5ZtDKw7FWyYRSWj7xfyBEdUTYhuieVZIxuTOd2y9bTYkS7NNlSxgBZZKilQJJxABt7QttF5TLRaEKnYcgEFKcII6x1r9Yx1TbXZ9NqsBVhebKHSoA1KKrRyUkKHaI5ve1+ItXR4AsqThKipLMHYAcMu6ETHK1tNZ2mg/ZHmYKuWstX60jTaRblFPq+RjLiVRQhgeAvaKW60Nqkd+Is3GFl22nBPxYUKIai0JWk7wUqEMdoZrKkqBwqABB4hiIBVZV4ulJBCqkhql6sPSFfQUd52T+a2qzJmypMuUsdVaUpSMKxpQZEMQeMMzLAz0jl3yV370drEt+pOBS320gqQW70/vR1W3KZT7/OJKI7ZEUiNS0RKnREq0Q3AHILQpJdCg6VUI5xyDay5jZps5H1cQWg/YwgA8SCCOyOnLtUVf5RUBaJcwM+EpJbik/HvjcaNdnK7NKTgd3DramhSd5p3GLj8lKhMkT5bUSpJA4LSR/tiooWCFEUBWpgS5AwmjtXwh58k1qwzZ43oQe5R+MGS0Mmi4iUmsQzEJiCdbRiVzMDTbcIi0GwwgNDKRJTNkFByKVIPIuPIxXPn0M7ptvVPM+QhGhkyupsTqAKjiICTzEsknvhDb7sKFKS9QAa7nI15eMWyxlBnq3C0GWSSwYSprVDDMfp4azOglzpjKlSyqVLYqbPHMcgnM1Truho6Zm2U257UsAJJDZADMZ0O6LXZ5r2G08EzP8p4q0wjqJQ5wrW5OfvuCTq4eLJY/wDsbV9yZ/kxNpKYfA3tCrRiOAIw6Pnlr2xkGJNBGQ1h5HBZc0Ca4rX9GLHKNYZTbkUXCSE6ZeYELkJYw3qqfXgHGj2819TkR5GNLTOlqlSyknGXMx6AHhTjvPZGl4L6h5jzj2QUCTXMd2jfrhHWzlitFr+Sm3PaejJ95J7xp+t0dMtthCWIfUZ9vxjiewV4dFeco/VKwOxTpPnHeLcvqcm+EYMkLUSI36ERp00eGdGEJgkR5OSClnaoryIP8ogM6NTaOMagjy75wYjTdHC7zWqXa50pRcSpqkocBwjEWAObMElo69YbaMZHB/GORbZBrytPEg/wgQGqCtgG0gbD+83hEOz8wYj2RLtKtPRSy9XUB3DOALjX1jyhqCug3aVQaVyIHcmFsqZTkf8AauDtofopR4keH8oXyJZZ2JDt2sqAFdDS5LwKFS5ic0KSr8KgfSO9W22hSAeR7xHz9d0pYlmnOOwqtXsUAmuFP5YWPbNIOXbIGXbxCw2wNnAyrxTWGtCUxou3Qn2ttD2dIP2j2UgZd8dY03CFW0F5CYSkVwJAPMmvkIRyT0Oo1sqljLpP3j5c4P8Ak/nYVzVfZSPEn0hZdp6n73pE122OemX7JLpXV9+m/nAm6Q8VbHlpvGiiNXbty840Xb4Uqu+0jMAcyn4xqq754zIH7wiPKP2U4MaG2QfZ7fhlE7gVdn6EIP8ApE85Ed8eT7tnMQpb8NODwjlB+RuD+gu57Zg95yVEKJzp0andik/WOStYJWohZ6CZ1SgBQQkyyUkqKhgmKaawbInTWK7Z7WQNzeDDONqlDqOZJ7TXKKcd7Eb0OrrtIKAKUJ3PUk84td1oK7FaAA5UlYSN7y2HeY5zLlOpxiwkDR2LV5Vfvi87HrULBaS5dONjuaU4z4xOcKdr7Cnqi5y7PQOWLVjIEkSiUpJWskgFyRu5R7GuJT2/RXYq04MtXAkeJi0xWbaGmr5nzjlw9sMhZeR6pgaye4r9fVV/KCraHSeRgWwZK/Wreseq+jkib3XPwz0HcQodih8I7/8APMUl96QfB4+erMn2gMdosNt/qqfuehg2CXQV87jVVrhSq2Rqq18YNoShobTEarVCWbeLHOBpl5wrmgqDLFd9tOLrULF2508Gjn+2M9BtU1QIKioJKWqAEAgvuNact0O5d8BIUpSgABqYo9rtfSTVTMTKUrEN/wCmgcuQ6jRttCPZoP2vNJjXZxIKyDu9YkvushJ4pPgYGuBbL7IqxV0WC9LODJFMj3Z+sIsOFYO/MdkO7wtHsHIfrNu1PpCuagLCOJ9Fb33RNhQyuqXiUAdS59YsF5bTIBbEA3H0igzFKDuSwcM5yo0brsSqsP1iZ+6J1+RixTNqEsWxEaEBgWNalv0IFtF+LOIpTQEVzZwAHy1EK8RCMD0AJbQnrRrKOTnNWTs7Np2xuIbGFkvaYpVS1AKUrV21iWR/aV0SfOFthPWFFGlQBhZWgO8DseGFmf2js+EO2lVa6wyVMV3QtsozH2/1rD+47Wj5oxWgEYhhUsJJcOKu4qcxCK70OVD7UMbLdYbqyzvcgD8wgZI8lQ0ZcXZPe1oRMlpAnS0mhUMaaEPxrn4RBeVplKSgCenqkEsTm1TQVh1dmyE+d9HLWofZSCPxFIEWGw/JxVpsyWk6pCulmf8ArlD1iKx1W+h+f4K4jaaWwCFAqSAAyJpy1IDAx4uaJpolWI/YUHPAZx0qwbBSE/2cxfGYvok/gQ6+wtFhsdzplDq4ZY3S0JT3rLqPeIR4E1Tb/b+Blla6SOLXb8mFpmFSihSEEuCtpYZ/t17hFpu35J5KarVi4S0v/wDSYyfCOiFEtJdnVvqpX4lOfGNjMWcg3Exfi/JKyuWXYmzoAaUhxrMJmn8NEjxgqfc8spKVklLNhLBLbsCAARzBhpNYB1rp2AQrtN+SEe71jwD+JgcEGyP5mjRJ7oyBVbSnRA7/AOUZC+mHkUiK7eQ9qvsPgDD9KoRXqPbHiB5RxYvkXl0KrQKGE6SRkW/T+kPyhzA0i4FKQV4gGUlIDOSVKSkcs49PkkrZyrbaALvPWbWOkIvDBZ0glmS1eMV+77glBONRWohSk5tRMxSRlXR84a2ezSgXCATvUCT3qc+Mc88yb9pVQ1sCn38lIJKnTk4BIfmKQCva5GiVHmwHrDm+rEZ8kywcNQXOjHdCuz7FS2dSlq5MkevnDwdq5CSpdCm37RzX6oSlxufzgBdqnzU0K1F8kvx0TF5k7NyUgNLSSMsXW84ZybIAGFOVIoml0hbOf3dsla5gPsylxmshPga+EN7s+T2YlaVTJqA2iQVaby0XmQikYpLhq9hY9hENyYlnNr/kYZKk/skDuVhhXch647YebSy2TOG5R8JkIbnPXH60ivgC6LFbf+2V94eY+MAWfC0tyHxZasSoesM5oPQLbNxxzwiNbLY5spDlIBBdsKCup+q+USnJR0xoJsATJVMfo5alaZNmKkvyiaZIUl8S0JYaddQyNQHHCCRY5q/eGZ+uoqPYkQ9uz5PrXOqETGOrCUnvLE+MYNlPCUMlSukOegSk51Lu0bWRKilkSk5vVJWdKgr6sdTuz5KEJPtJssHVMtJmr7Scu4xarDsJZUf2JmHfOXT8CPIiNRrZw6x7Nz5qgGKlO7B1l/uopFyuT5L5+ElacCSGeaoIH4R1hHXbNd+BOEYUD9mUgIHqe5olTZUAuwfeesrvLmNRnvs59dXyZyEVKlTHLtKQEp/9q6GLLYNk5Uv3JMpB3rxTl/xMlJ5PFhzyBMZgO9uUbiYBXdiT9IpSxuUpk/gSyT2gxLKQlIZCQBuSAB3CJZq0I94gcz6QDPv1A90E+AhuILC8KuA8YhnJQmq1d5aE1pvqYrI4Rw+MKp8wmpPaT8YPEHIdWraGUiiBiPCg7zCK27RzVe6yRwqe8wJOmQFMUY1Gs2mzlKqpRPM/GNRHgESITCs1mdvh/OMj0xkCjWViXCe9/pewesexkeXi+R1voCTn2Qyu4dRP+IiMjI78nwX6HND5McpQAKAD+dT4x5My7R+YRkZCowWkRKiMjIZANo3TGRkOKSpiO1FkLb9lXkYyMgmKHfn0c3t9IQXV74j2Mi3gCLrYEAyluBp6RugVjIyEfYEdl2Vu+UmzIUmWhKjmoJSCeZAePLQsqtiUKJKCKpNU/hNIyMhIeSj6HoQBQAAbhQd0bCMjIoEjnGsbSRHkZB8gJFQBeswhFCRyLRkZBXZmV5RiJcZGRiREvKAHo+seRkEINNgeMjIVhPRG8ZGQpiJRjIyMgm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4934" name="Picture 6" descr="http://www.geographypods.com/uploads/7/6/2/2/7622863/925219978_orig.gif?3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981200"/>
            <a:ext cx="3780367" cy="3581400"/>
          </a:xfrm>
          <a:prstGeom prst="rect">
            <a:avLst/>
          </a:prstGeom>
          <a:noFill/>
        </p:spPr>
      </p:pic>
      <p:sp>
        <p:nvSpPr>
          <p:cNvPr id="124936" name="AutoShape 8" descr="data:image/jpeg;base64,/9j/4AAQSkZJRgABAQAAAQABAAD/2wCEAAkGBhISEBUUExQVFRQWGRcVFBgYFxcYGBcUGBQXFxQVFBYXHSYeGBkkGRgVHy8gIycpLCwsFR4xNTAqNSYrLCkBCQoKDgwOGg8PGikkHyQpLCwpLCwsKSksLCwsLCwsLCwpLCwsKSwpLCwsLCwsLCwsLCwsKSwsLCkpLCwsKSwpKf/AABEIAMIBAwMBIgACEQEDEQH/xAAcAAACAgMBAQAAAAAAAAAAAAAEBQMGAAIHAQj/xABIEAABAgMFBAcDCQQJBQEAAAABAhEAAyEEBRIxQQZRYXETIoGRobHBIzLRBxQzQmJykrLwUoKi4RYkQ1Nzs7TC0hU0Y5OjJf/EABkBAAMBAQEAAAAAAAAAAAAAAAECAwAEBf/EACkRAAICAgIBBAEEAwEAAAAAAAABAhEDIRIxQRMiMlFhgaHR4QSR8EL/2gAMAwEAAhEDEQA/AEVjts0CpILZEmnjBF53xNTIcFyFDdy3QvsloJAKnJbMkk0oHJ4AQ9ue75FoCkTysIpVGEKGZDYgQagbo4+VO7DxTK3L2rmjNIPZ/MQTL2uOqPMfGGt37H2KbKSozp8tRKgR0SZiQUqKaFJSTluhZa9kClZCJoUlzhKkFBI0OFyzxf1oryS9Eml7XS9Ukdp9QIJRtPJO8fh/5QpOyk7QoPafUR5aNm5yEh0uTWhcQyyr7FeJ/RYJV+yT9b+FXoInTe0s5LT2qw+cUuZc03+7V3Rki6ZxPuKSA+hg+qgemy9onYsloPIOPBURWe88SmYAOUhZJwrUMxLLB2rm2RZ2Jjmc8rSrC6kk7ye1niaRapjYEqLZMwYNlpDcwemdYsdtCSrG2GmFVaHEzKGnN25RYLvv5MskAjrcWyegpU1jk2z1sWVzEzDjaUsupSiThYsXPY43xZFLUtJlVZGo/ac1rkdI4f8AJyadnTix9F3k7ZSVKbo5zAVonP8AFurEyNspAq60jigtQ7w8Irr2RXOlpmi0FBVoEapUpi4UHOsGytgFO6rRi5yzU8eu8eXxvo7NeSw2PauzLA9sh+Jw/maC1XvKdsaSeCh8Yqq9giVE9Klt2Alu0qjxWwKifpU/+s+ioflNKheMS3y7QlQpGi4VWXZfo0hKZgDasQ53msT/APRpuk7zjoUdbZMIWkbohVZkH6oj20TQgsan+UBTrWo8IX1FEbhZNaJMsBlEgagEh+FIS3tbJk40UUIHuoAGEccqnjG67RvCu4+ggKdbE723A07axLNknJUGMEgVSVbwez4GPVJLVYfrzj0z0nJQ74xahh/XjxjnjeylIHjfpS2hbI698RExs43tGh2BojWr2vYW7xBDsAzA7zWnDjAkyeOlDOXCuA+rpEs6acNKV05b846uSsTjoILAdYlT/tUG+gFY0Va2okdwA884ETLJyB/XGJUWU8AO/wAMvGHcxeJqVElz5nzzEF3kh5Fn/wAaR+eNEyUDMuede4Vgm8voZDf30j88CDuRpLRuqTGQUUx7HRZI5hYZPVFd/wCjx17Yb3VKU6g9CA9NH8IVWNOY49tdTDq6KLNCXFWbJxWsUe0wLsRWq9LRJWUy1lKQV0pU9IreIPue2zZwK5igVIICThQ9cgOq+cAX1YFrmKKErUMSg6QSKsrTnBOzsqYlMwEKB6pDuMsW/PSC0uN+TK7oLtd7zLIEiWlBCiXBAowT+yQ1DlwhpPvxaUpUpCFAtozAh3oTCLaBKiJT5Z/wp8IKvAHoZeQDJLngkfHwidWP0HI2kSTWSO/TeaUgj+kMoJLoIGvW8dIrAlqD1FCO9qRrOBGF2YOrtSPEuX7IHBA5Mf2m22Oa3SSycIpiCSwP3jTSIRY7uaiMH7rd7RWiVFiXqrF2Aceyu6NpVpB6ygo1ZAalcuBJjcGumHkPzYrMCkykkYlJllbq9xa0BSWNAXL5aQzuuUZii9T1nIyJxBifHv5wru9QVZkn/wA0rLcJiHPcPGGeyimtBDuFIU/FiCDzzeJZPhKx4/JHQNnZeGzhO4q8VP6wzyhfdx6h5nyEGEPQxzR+KKSWzRRW+hHJvWNQqY2Q7h/yjS2zSAGrm9Y2ssrCKsXqaPy7I17oBPKdq58v5mJDGiV7/CMxQTC28vf7vIwCtUGXp7w5fGF61RF6ZVdEFoUcJz7G9YEqRQntGnfBUwuDygWSDhrDt6BQIZb5soauIEnAu2FNdN/a0MJQz57oGtbHUOCD4wEzUDlDVqDzLdztHq5kbzExEsROTGSIlHroPEj+En0gpRp7uLtYdsCLzR9/zQuD0Q6fQGjxOP7KRwr508IkEneSeZp3CkeiNxDWCjeWkAUDcokvQ+yk/wCNJ/zIgmrwpJGke2uY9nkH/wA0n/NaK4fkSn0NY8jIyOkkc5kSwDzLwdJnFBcNk1Q/lA0sQRiD5/po6F0TYTd9utCUEpkyziL0xVLAb6ZeEbTbxtCvesqT+98YZ3Mxkp7fMwUtAxJrvpStPTOJtq+hqZVlmbiKhJWh9ErDeUMLDenRpY2ZaizEukv2EQyn2qYmalIlkoOF1Pk5rRtIP6MQW/tGQmmbRy6YrIupA91B1o8C2zaGyAgKskwuMhJQrN311bxh5ORQgIUdzKiOzS8SsRQUtRjuYF/ExO0G2JJ142FRZVmUzJH0NGL06quBjS13pdwNZagUgENLmiqnAZju84b3jPTKXLAlqVjOHqpcCoGJW4Vd+BiK1KQJiJakEmYcwl0hn946e74wf9msr6r3swUmTLUUVokpmVUFaliRQHOGOzM3+spOhC6/uwTedgR0amS2TFNCHUMiMuyANnk4Z8scVjP7Ks05jKFlTg6+ho/JHS7sX1Tz9INxONfKFd0r97s9YYJVHFD4nRLsitxZI4H0jex2oKS27y3xFeH0Z7POF13WhplTQ07dInKXHIKP8UevEWKNkxcwvvbNP61hcuGN7ZJ7fSFijEJrZSPQMqyo/ZHdESrOnd4mCVGIlGFCCLkjj3n4xCqVxV3wVNgdRgBB1SjvPh8I0WInVEShAMDzB7v30+Sh6wekQLPSw5KR+cD1gpKootIVkgTGzRoFR6DxjWgHs33TGW//ALeT/jSP9QmMX7pjy3gizS/8aR/qURbDfMnPoaiPY1EZHYROcXyejShj7xL9ymHhEdmCpigkFiSADnWNtqEHCjhMI/zPiIElWkywFpzT1hzAeHhuzS1RbrvkzpKMOJBArUEZl9IZS5005dH/ABRTJW2M2ZiGFAZIU+EknrpBDO2RJ7OMOLDfpDOtJOoKC7toQcs98MosDH4VO/ZR3mNhMnfso7z8ITzNqSKAIPYf+UZ/SlTPhl+Pxg8RbQbab4CHx9GGoXUrPd7sQWW9pikno0y1MdFmgw0fqwqtN+ImO8qW5L1Cs+PW5wtkbUqlEhEmSHNSMdSNaqjSh+ARdsslqts8IJMsAAOSJlWFT9XhAqL+WaYDqfpDoFOfc+yruhVaNsphSQZcvrApzVqG3wAjaBSS+BJzBBJ1CwcvvnwhFD8FC0zJ81aCBLLEOD0gOVRQJfSFtzzj84QFZiYsa06yg0QWLbNTolJloSCAkK6xKSzA1NatEV020zJyZhoVTcRG4lbnzgOLSa/APKOo3Ququz1hmkwjuSZ11cvUQ7THDD4nVLs0tlZa+R8A8VsztYsykOFDe/k0Vr/pk4fUPh8Y5/8AIi200hR1d16dJ1SOszk6GGMonWsV66rHNRNBKCBVzTUH1aLClMWxOTXuMBXweoOfpCZRhxfKwJYcgdYeRhMZSjkDw0flAyRbeh49GoLxqowXMuqYlBUcLCpD18oBJhXCUO0FOzVcDzEkRX7n2tWq9OiUlKrPjMttRXDjf71eUdJt12S0n3A26HlgkuxVNFRIjWLKqxy/2E9wiE2SWPqJ7hAWFh5lfnh0HfQ9ygfSJhLiwWRKHYpSx4CFd4SQicUD3VDGjhVlp5AseSxuh3jBYIFJdnD86x4JqeJHAGNsYFSUjsr55xEbQT7uWRpr2wfTiLyCZa+BHMRl7q/qyf8AFkf6mXA5Ew7/AA9DElvcWZL59LJ/1EuKY1UhZ9DWMjyMjoJHOb3tQm2bGHYzUkA6OwPnC9nR2HyiW2z3s600ASuXQc0184hlKdIEPjafRpqlsFupDzCDqgv4H0h9JTLIfPmMjuhDd9sCSVGpAY9brYaBgNWcdg3AxZrIuVMS4mc83FdQ8XJsimSUtoXHGhrGk2XiQkMkFKcLh+sa9ZXGGqLUgpcIQS1KTT44/GIpkxRQr2KUhqkJUCBvBKoW78GoCtEwqSCoIdKEpoFVwhgovqad0JrxUQkS6OgKAUEspWIv1zq2haG0whvePfxhZecnEaGrpGZer/CC6Rl2D2m3qmBOIJdKUocJIKsKSMSnNVGleAgZaucbTEhHUUWJBVXNgCSQeQNAY1s0uXMWlONnUASxoCRWvM04QFQ9MyyzGmJOQCgSe0Q1upWD3nGBbne1FeUGzdi7MlZCrUkAZH2WdNCotr3QrupCsBBbsNC6RGasRsuew+1nzm8FykJHRCWspVV1FK0B9wFTTOOigHdHz/du0aZSsUqWUqCcIVjViwlnDggtlFosV/rUtBIBJBxYnU+RB6z1DRyPC18VSOj1F5Om2i9ZKPfWlOlS0CDaiyP9Knk58opadoWAcyxv90R4vaNj9Ih+Y+MD0ZDLLDyn/v8Aov0y8bMpiZspsx7ROrZh/CJ7Nb5BICZksvQAKd9wzjnS9o900frlEyNosQJxltaKPpGWFivLH6/f+i+3ygKlhiCQtBZxvbLtgREwgMKAZlq55RUJd6FSh1lMSK4VNU8ofKkMKzFV104ReGB9iPKkH2+1EoYPxir3rfHQhKmBGIoUKhT4cQIoxGcFX2OjAZZU6cTDMUyI0MVK8rSgoBmupJQopzcLKCEHgXIhMmC5XIKy60KrGgIUC4xpOMkakqdyfThHaLZbsUtCt4B7wDHBkWh6thGo0Z3CRwzeOpSLxJkSvuI/IItkx6ROMtsdKtMDTLVCtdtgWdb6xFwopyHKbax7REN+z+vIV9paOxUsq80CEq7bWJbZasS5Q/8AIT3SpkSkuxkwxb7kdxjd+I7viYGtdqwIKmJbQQrk3oCv2oSCR1QxJAfImJR6so9Dozhqv8sb3kf6q+6ZKP8A95cLbbeUuVoCpsgBTmdInVazMsBWzddFOU9EPjXvRObVUP4yMMZFyZyCVbBMs88gEVQWP3/g3dElnPVH61gWQjo5c+UczhwbiAXziezqYV3xXHV6Bk62LMLKPM+cH3ffAxIlTA8sllly+BTAgH6rVPbA1nvASrSVKR0iHW6aauxYggkcRC8KUhYVhYFxUO1eIz4xZq1sRH0si5UBAKSrIM5ekRTbAlSShQdKgQobwaEUrHuyN6dPYLPMOZlpSr7yOofyv2wQpTRxrH+CzkJ0bGWIf2EvtBPmTBKNnLKMpEr8CfhBfTxnTQ9Ni2kapumT/dS6ZdRPwg2y2dDFBSkpVQhgx4EQKJ8eC0sYHA3I5xtDsAiTblISRLkTEdJLOHEQpyDKSHDMz8lARW7DLMtS5ZLlJAfeG3aR1D5TllNlRaEqWlUpQqggHBMZJHWBBDlJbgI5RZVddRxKUSyiVZnrKqTqY6IdEpFcUACW4iLVdC6o5f7TFUV9IofaV+YxZblP0f6+qYaSAWBVmYJIw0cq6oDgnzA1ja95/QSCvAFkMGAYEkgVzpCi8L8FZftAUu5BTXsOYgibtQlSUgy3xUqftYSSwbj2xLYaJrBfwNmE6cnoxiw6sdxD139xhr85klEs4mExsBZwXbJhyhDbL0TNk9GqUhQYHCXOT4ajWg74OkXusJSnCgYUhSaZdQFh5QaswWL5ky6CuFYQWCqrqwyypnF4m3IJlg6dKilS0oWxFUqJBY1zSXHZHLLxv+Ylmwh3Pu6uziLJdO2lpmWLocUouQEnr4gkF2ACcOb5mLY3SA0CTrWpKz0i+kWRhTqpIyIYPm/jCS+U+wG4AdziAb+vSYZgKZjVAOAtWr4mroO6DbcXsydXT6iJu+Q/gR3myVmSMgosf2gT1e8ecX1VoCUJG4AdwaKnYRJtE9FFBYw7sJIAAJG937xDyfYg7FS3zZ05b2bKJZM6jSkPHE30TTbaN8CLtsDpsaVLKXWVAszsdA2VS794iNF3JmFSUYsYcVJoqvkQYg8yKLGGSrQ6h3xPZrbitKQxOFKiSGYFTAO5/ZByf3oUp2bnJDmbQ7gD2ZxBaUTLOUrSp+sXoz01qXeFcoyfFPf6jcWtl2nMQxduAJ8oWyrtAW7MCM29IU/0yLAhAHMv6CHF2W5U5GNJYAkEYcmz+tx8YRwlBWwqSbJrdZ3ViBGmofLjBU1GGwKB3pOn96g6RpNSonNB/dJ76xLbX+YzHbTIMPfTo8bHTmgTb4jwmMjwmseR0ETht225cxwovhCQOVc98MQqkJrqUOkXhBCTUA5gYqA9kNlGkXqp6A9xFUycRNJGYqOecT3ysl6n6351H4QLaPpInt5dIO8eaEH1MW8ieDtHyT2/FdqUvVExY7CEqHiTFitE/rGOd/JHbWkzE8leAEXG2z+v2CFa2LJhYtEefOYWCfHnTxqFsafOo1Vaqws6eNVWiNRrCNtZ2O7Jw+wD+EgjyEcpsufNI8GPr4x0baa0/wD5837h845tZFDEGL9X0RppG8h8CKfScv7yvOLHdCvc5iK7b6T18/MCH9z5I5p/NDPozNLeHtKx2UFfdfLUx4JCmRVYAJcAgAgLSoYgTWh8omvYKFpoGYOKMD1dTqHo/ZpBErpyw6OWKqp0YIyH7WKrAjsiTvwOgUSyyx1nxMOsAGCiWA7T3wwlLWcOFHvJYdbeggCg3sM43MycFElYSxJAZIUQzZAA5Ax589JQl5kw0S9TX+LjAXIOgK8LDPUlJ6M/WFAeB1ETWGwrTKBVMEt1EAKKaUZ+soAO/hAlsKQQxWQHJ677qVekRC0g0KEkO9a17GjJtf8Af2NSo3tl1HHMT0kssvPGkk1UHZLsau0NbQlIsyUpUSWYKJbXwiv2m2AE9UMd1K6EmrjOkNpxHQBqgFTU0q1HOnGGTBJAN3y1SVBeFROIGgcFIO8cosdoveWVpUEz2GIFJSA+LiVPC6wTOolgKltHz4xOUKLMM3bLTUcIjmhGXyY0JSXRHLvVAmqmdFNJVmTgSSd5OLPjGkm+DLWpaZKsSqk40JL73SM+MTpsyy5GTsK7ixyFdYw2JZGn4ju5cu6ISjj8v9yicvCIlbVTyfoSdwVOJHNmZ+MQ268Js1DGWka5k+LRkuyKKtGcjM6Fi3aDC20WppmCuZG7JeHdw8YaGLG3cVtfl/yZzn5I02SYkVAPfDe4r6lyMSZqFHEQrqaUb636yiayXIVBwvgxGozBrAF8XWuUCo4dAkgk1etCN0U5Qye1iU47LwmclVUAhJqAc2I1iW3n+pTuXqmFdzn2Ev7ohjbj/UZ33VekcmJVkKz+I9Uax7GpNYyOoicBuhXtP3T5iHhyiv3Ur2o5EeEWFqR0T+aB/wCGJ7cGW/KPbVakYEsS4AGXBvQRJeCKjlAE5NIrRNdHRfkxODGH0EXK2WrrdkUnYSa0oq5J7iT6wbeN8ss+0QkcVAZDcx4xO9mkrHotUaC0MM+EVg7SSk5zUk8AT5RBN2wkigxH91vMwdi0WtVtAzLQNOvhA1J5AnyipTNsB9WWTzLeQMD/ANJlk/RI7XPwjUw0W/ai88NlAHvEoIB1wqCiDFRsqyuauYwGJSiQNCQD3RFarbNnqBUCrQBILDsEb2eWUTQClSSQ7EKDhixZWeRjJGYovVP9YV2flEPLo9xPA+sJ76LTzyT5N6Q1umZ7I8Idg8G9/TVC0OCRROumo5cI06ZalkBTdZgxZIDmnADLsie/z7UVCThzL9ZyU4dw1qWzzyiKz/N0qClzVBRLsyUmvPeNYmMnojkSHx4iQXSEkEZknFiGZozRubInokE4goA41AuCcRYsRSjBo9tdvk4xhUojqvmTzoGyiZMiZMlkS5E1dCzIO+CYEKEjI5ch31iCbNSMs/1u7e+HP9ErwmNhsqhxWpKaMNC3GDLL8mNvV76pEscSpRryBEJopZW59zTkyzMVKUEMCOskEBQdCmd8OuWW6Hd3zsUoHL2kFbVbL3hJktNmY7OyUpwOUUYJSUsCNwxd8KbCs9Dq6ZnpB7VihNgU4I+2fzwdMmkrAGbEcg6XPoOIhHJtgwKY1dbPozkcO+Gtz2dU6ypmoUcVQv7zjF/tMRyY3LY8ZKOhglgABkKDlAK71ShWEu4APYcq5ROmxLI94xDNu3FRQfiz98RjgV+5jvL9InuuahSWBdSWKqal3I4EvFbvAgWgffV4TDw/XCHkm68BdIbe1HG6PL82eAR0yRVJClcUkhyeId35xWMVFuheVoJk2hSZqxkOqRzZj5CF+1FoKkAHIEHTjHtrB6ZRFC1O46QktNoWoEKLgMcz+hEsULaZWXTLfclqaRLDCiRDi0zHsM/7i/yxXbnPsUcofCthnjelY/ghIqsn6iyeh+TGRq8ZFyZ8/wB3H2qefoYsiRCKzy04ZZc9IJjFO5I1iwSs46Jv3ICXtYPabApRGQz56aRFLuhyUlQB1fIg1pQjxg68U+4eLd4/lEK5mEuaulq1oBQd1OyKkV0QT7twFjNpuGQ4M8DTLEArqgqG9jF12Z2Ys9sQVLxYk5gEAEHcWfx1huNhLOk1Ri+8VK8CWgbG5JdnNkS046s/CJ7RZTTChRPAE+UdTsuzMlHuy0J5JA9IPl3ckaCGJ8jkEu5bSr3ZC20xU5ZtDKw7FWyYRSWj7xfyBEdUTYhuieVZIxuTOd2y9bTYkS7NNlSxgBZZKilQJJxABt7QttF5TLRaEKnYcgEFKcII6x1r9Yx1TbXZ9NqsBVhebKHSoA1KKrRyUkKHaI5ve1+ItXR4AsqThKipLMHYAcMu6ETHK1tNZ2mg/ZHmYKuWstX60jTaRblFPq+RjLiVRQhgeAvaKW60Nqkd+Is3GFl22nBPxYUKIai0JWk7wUqEMdoZrKkqBwqABB4hiIBVZV4ulJBCqkhql6sPSFfQUd52T+a2qzJmypMuUsdVaUpSMKxpQZEMQeMMzLAz0jl3yV370drEt+pOBS320gqQW70/vR1W3KZT7/OJKI7ZEUiNS0RKnREq0Q3AHILQpJdCg6VUI5xyDay5jZps5H1cQWg/YwgA8SCCOyOnLtUVf5RUBaJcwM+EpJbik/HvjcaNdnK7NKTgd3DramhSd5p3GLj8lKhMkT5bUSpJA4LSR/tiooWCFEUBWpgS5AwmjtXwh58k1qwzZ43oQe5R+MGS0Mmi4iUmsQzEJiCdbRiVzMDTbcIi0GwwgNDKRJTNkFByKVIPIuPIxXPn0M7ptvVPM+QhGhkyupsTqAKjiICTzEsknvhDb7sKFKS9QAa7nI15eMWyxlBnq3C0GWSSwYSprVDDMfp4azOglzpjKlSyqVLYqbPHMcgnM1Truho6Zm2U257UsAJJDZADMZ0O6LXZ5r2G08EzP8p4q0wjqJQ5wrW5OfvuCTq4eLJY/wDsbV9yZ/kxNpKYfA3tCrRiOAIw6Pnlr2xkGJNBGQ1h5HBZc0Ca4rX9GLHKNYZTbkUXCSE6ZeYELkJYw3qqfXgHGj2819TkR5GNLTOlqlSyknGXMx6AHhTjvPZGl4L6h5jzj2QUCTXMd2jfrhHWzlitFr+Sm3PaejJ95J7xp+t0dMtthCWIfUZ9vxjiewV4dFeco/VKwOxTpPnHeLcvqcm+EYMkLUSI36ERp00eGdGEJgkR5OSClnaoryIP8ogM6NTaOMagjy75wYjTdHC7zWqXa50pRcSpqkocBwjEWAObMElo69YbaMZHB/GORbZBrytPEg/wgQGqCtgG0gbD+83hEOz8wYj2RLtKtPRSy9XUB3DOALjX1jyhqCug3aVQaVyIHcmFsqZTkf8AauDtofopR4keH8oXyJZZ2JDt2sqAFdDS5LwKFS5ic0KSr8KgfSO9W22hSAeR7xHz9d0pYlmnOOwqtXsUAmuFP5YWPbNIOXbIGXbxCw2wNnAyrxTWGtCUxou3Qn2ttD2dIP2j2UgZd8dY03CFW0F5CYSkVwJAPMmvkIRyT0Oo1sqljLpP3j5c4P8Ak/nYVzVfZSPEn0hZdp6n73pE122OemX7JLpXV9+m/nAm6Q8VbHlpvGiiNXbty840Xb4Uqu+0jMAcyn4xqq754zIH7wiPKP2U4MaG2QfZ7fhlE7gVdn6EIP8ApE85Ed8eT7tnMQpb8NODwjlB+RuD+gu57Zg95yVEKJzp0andik/WOStYJWohZ6CZ1SgBQQkyyUkqKhgmKaawbInTWK7Z7WQNzeDDONqlDqOZJ7TXKKcd7Eb0OrrtIKAKUJ3PUk84td1oK7FaAA5UlYSN7y2HeY5zLlOpxiwkDR2LV5Vfvi87HrULBaS5dONjuaU4z4xOcKdr7Cnqi5y7PQOWLVjIEkSiUpJWskgFyRu5R7GuJT2/RXYq04MtXAkeJi0xWbaGmr5nzjlw9sMhZeR6pgaye4r9fVV/KCraHSeRgWwZK/Wreseq+jkib3XPwz0HcQodih8I7/8APMUl96QfB4+erMn2gMdosNt/qqfuehg2CXQV87jVVrhSq2Rqq18YNoShobTEarVCWbeLHOBpl5wrmgqDLFd9tOLrULF2508Gjn+2M9BtU1QIKioJKWqAEAgvuNact0O5d8BIUpSgABqYo9rtfSTVTMTKUrEN/wCmgcuQ6jRttCPZoP2vNJjXZxIKyDu9YkvushJ4pPgYGuBbL7IqxV0WC9LODJFMj3Z+sIsOFYO/MdkO7wtHsHIfrNu1PpCuagLCOJ9Fb33RNhQyuqXiUAdS59YsF5bTIBbEA3H0igzFKDuSwcM5yo0brsSqsP1iZ+6J1+RixTNqEsWxEaEBgWNalv0IFtF+LOIpTQEVzZwAHy1EK8RCMD0AJbQnrRrKOTnNWTs7Np2xuIbGFkvaYpVS1AKUrV21iWR/aV0SfOFthPWFFGlQBhZWgO8DseGFmf2js+EO2lVa6wyVMV3QtsozH2/1rD+47Wj5oxWgEYhhUsJJcOKu4qcxCK70OVD7UMbLdYbqyzvcgD8wgZI8lQ0ZcXZPe1oRMlpAnS0mhUMaaEPxrn4RBeVplKSgCenqkEsTm1TQVh1dmyE+d9HLWofZSCPxFIEWGw/JxVpsyWk6pCulmf8ArlD1iKx1W+h+f4K4jaaWwCFAqSAAyJpy1IDAx4uaJpolWI/YUHPAZx0qwbBSE/2cxfGYvok/gQ6+wtFhsdzplDq4ZY3S0JT3rLqPeIR4E1Tb/b+Blla6SOLXb8mFpmFSihSEEuCtpYZ/t17hFpu35J5KarVi4S0v/wDSYyfCOiFEtJdnVvqpX4lOfGNjMWcg3Exfi/JKyuWXYmzoAaUhxrMJmn8NEjxgqfc8spKVklLNhLBLbsCAARzBhpNYB1rp2AQrtN+SEe71jwD+JgcEGyP5mjRJ7oyBVbSnRA7/AOUZC+mHkUiK7eQ9qvsPgDD9KoRXqPbHiB5RxYvkXl0KrQKGE6SRkW/T+kPyhzA0i4FKQV4gGUlIDOSVKSkcs49PkkrZyrbaALvPWbWOkIvDBZ0glmS1eMV+77glBONRWohSk5tRMxSRlXR84a2ezSgXCATvUCT3qc+Mc88yb9pVQ1sCn38lIJKnTk4BIfmKQCva5GiVHmwHrDm+rEZ8kywcNQXOjHdCuz7FS2dSlq5MkevnDwdq5CSpdCm37RzX6oSlxufzgBdqnzU0K1F8kvx0TF5k7NyUgNLSSMsXW84ZybIAGFOVIoml0hbOf3dsla5gPsylxmshPga+EN7s+T2YlaVTJqA2iQVaby0XmQikYpLhq9hY9hENyYlnNr/kYZKk/skDuVhhXch647YebSy2TOG5R8JkIbnPXH60ivgC6LFbf+2V94eY+MAWfC0tyHxZasSoesM5oPQLbNxxzwiNbLY5spDlIBBdsKCup+q+USnJR0xoJsATJVMfo5alaZNmKkvyiaZIUl8S0JYaddQyNQHHCCRY5q/eGZ+uoqPYkQ9uz5PrXOqETGOrCUnvLE+MYNlPCUMlSukOegSk51Lu0bWRKilkSk5vVJWdKgr6sdTuz5KEJPtJssHVMtJmr7Scu4xarDsJZUf2JmHfOXT8CPIiNRrZw6x7Nz5qgGKlO7B1l/uopFyuT5L5+ElacCSGeaoIH4R1hHXbNd+BOEYUD9mUgIHqe5olTZUAuwfeesrvLmNRnvs59dXyZyEVKlTHLtKQEp/9q6GLLYNk5Uv3JMpB3rxTl/xMlJ5PFhzyBMZgO9uUbiYBXdiT9IpSxuUpk/gSyT2gxLKQlIZCQBuSAB3CJZq0I94gcz6QDPv1A90E+AhuILC8KuA8YhnJQmq1d5aE1pvqYrI4Rw+MKp8wmpPaT8YPEHIdWraGUiiBiPCg7zCK27RzVe6yRwqe8wJOmQFMUY1Gs2mzlKqpRPM/GNRHgESITCs1mdvh/OMj0xkCjWViXCe9/pewesexkeXi+R1voCTn2Qyu4dRP+IiMjI78nwX6HND5McpQAKAD+dT4x5My7R+YRkZCowWkRKiMjIZANo3TGRkOKSpiO1FkLb9lXkYyMgmKHfn0c3t9IQXV74j2Mi3gCLrYEAyluBp6RugVjIyEfYEdl2Vu+UmzIUmWhKjmoJSCeZAePLQsqtiUKJKCKpNU/hNIyMhIeSj6HoQBQAAbhQd0bCMjIoEjnGsbSRHkZB8gJFQBeswhFCRyLRkZBXZmV5RiJcZGRiREvKAHo+seRkEINNgeMjIVhPRG8ZGQpiJRjIyMgm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4938" name="AutoShape 10" descr="data:image/jpeg;base64,/9j/4AAQSkZJRgABAQAAAQABAAD/2wCEAAkGBhISEBUUExQVFRQWGRcVFBgYFxcYGBcUGBQXFxQVFBYXHSYeGBkkGRgVHy8gIycpLCwsFR4xNTAqNSYrLCkBCQoKDgwOGg8PGikkHyQpLCwpLCwsKSksLCwsLCwsLCwpLCwsKSwpLCwsLCwsLCwsLCwsKSwsLCkpLCwsKSwpKf/AABEIAMIBAwMBIgACEQEDEQH/xAAcAAACAgMBAQAAAAAAAAAAAAAEBQMGAAIHAQj/xABIEAABAgMFBAcDCQQJBQEAAAABAhEAAyEEBRIxQQZRYXETIoGRobHBIzLRBxQzQmJykrLwUoKi4RYkQ1Nzs7TC0hU0Y5OjJf/EABkBAAMBAQEAAAAAAAAAAAAAAAECAwAEBf/EACkRAAICAgIBBAEEAwEAAAAAAAABAhEDIRIxQRMiMlFhgaHR4QSR8EL/2gAMAwEAAhEDEQA/AEVjts0CpILZEmnjBF53xNTIcFyFDdy3QvsloJAKnJbMkk0oHJ4AQ9ue75FoCkTysIpVGEKGZDYgQagbo4+VO7DxTK3L2rmjNIPZ/MQTL2uOqPMfGGt37H2KbKSozp8tRKgR0SZiQUqKaFJSTluhZa9kClZCJoUlzhKkFBI0OFyzxf1oryS9Eml7XS9Ukdp9QIJRtPJO8fh/5QpOyk7QoPafUR5aNm5yEh0uTWhcQyyr7FeJ/RYJV+yT9b+FXoInTe0s5LT2qw+cUuZc03+7V3Rki6ZxPuKSA+hg+qgemy9onYsloPIOPBURWe88SmYAOUhZJwrUMxLLB2rm2RZ2Jjmc8rSrC6kk7ye1niaRapjYEqLZMwYNlpDcwemdYsdtCSrG2GmFVaHEzKGnN25RYLvv5MskAjrcWyegpU1jk2z1sWVzEzDjaUsupSiThYsXPY43xZFLUtJlVZGo/ac1rkdI4f8AJyadnTix9F3k7ZSVKbo5zAVonP8AFurEyNspAq60jigtQ7w8Irr2RXOlpmi0FBVoEapUpi4UHOsGytgFO6rRi5yzU8eu8eXxvo7NeSw2PauzLA9sh+Jw/maC1XvKdsaSeCh8Yqq9giVE9Klt2Alu0qjxWwKifpU/+s+ioflNKheMS3y7QlQpGi4VWXZfo0hKZgDasQ53msT/APRpuk7zjoUdbZMIWkbohVZkH6oj20TQgsan+UBTrWo8IX1FEbhZNaJMsBlEgagEh+FIS3tbJk40UUIHuoAGEccqnjG67RvCu4+ggKdbE723A07axLNknJUGMEgVSVbwez4GPVJLVYfrzj0z0nJQ74xahh/XjxjnjeylIHjfpS2hbI698RExs43tGh2BojWr2vYW7xBDsAzA7zWnDjAkyeOlDOXCuA+rpEs6acNKV05b846uSsTjoILAdYlT/tUG+gFY0Va2okdwA884ETLJyB/XGJUWU8AO/wAMvGHcxeJqVElz5nzzEF3kh5Fn/wAaR+eNEyUDMuede4Vgm8voZDf30j88CDuRpLRuqTGQUUx7HRZI5hYZPVFd/wCjx17Yb3VKU6g9CA9NH8IVWNOY49tdTDq6KLNCXFWbJxWsUe0wLsRWq9LRJWUy1lKQV0pU9IreIPue2zZwK5igVIICThQ9cgOq+cAX1YFrmKKErUMSg6QSKsrTnBOzsqYlMwEKB6pDuMsW/PSC0uN+TK7oLtd7zLIEiWlBCiXBAowT+yQ1DlwhpPvxaUpUpCFAtozAh3oTCLaBKiJT5Z/wp8IKvAHoZeQDJLngkfHwidWP0HI2kSTWSO/TeaUgj+kMoJLoIGvW8dIrAlqD1FCO9qRrOBGF2YOrtSPEuX7IHBA5Mf2m22Oa3SSycIpiCSwP3jTSIRY7uaiMH7rd7RWiVFiXqrF2Aceyu6NpVpB6ygo1ZAalcuBJjcGumHkPzYrMCkykkYlJllbq9xa0BSWNAXL5aQzuuUZii9T1nIyJxBifHv5wru9QVZkn/wA0rLcJiHPcPGGeyimtBDuFIU/FiCDzzeJZPhKx4/JHQNnZeGzhO4q8VP6wzyhfdx6h5nyEGEPQxzR+KKSWzRRW+hHJvWNQqY2Q7h/yjS2zSAGrm9Y2ssrCKsXqaPy7I17oBPKdq58v5mJDGiV7/CMxQTC28vf7vIwCtUGXp7w5fGF61RF6ZVdEFoUcJz7G9YEqRQntGnfBUwuDygWSDhrDt6BQIZb5soauIEnAu2FNdN/a0MJQz57oGtbHUOCD4wEzUDlDVqDzLdztHq5kbzExEsROTGSIlHroPEj+En0gpRp7uLtYdsCLzR9/zQuD0Q6fQGjxOP7KRwr508IkEneSeZp3CkeiNxDWCjeWkAUDcokvQ+yk/wCNJ/zIgmrwpJGke2uY9nkH/wA0n/NaK4fkSn0NY8jIyOkkc5kSwDzLwdJnFBcNk1Q/lA0sQRiD5/po6F0TYTd9utCUEpkyziL0xVLAb6ZeEbTbxtCvesqT+98YZ3Mxkp7fMwUtAxJrvpStPTOJtq+hqZVlmbiKhJWh9ErDeUMLDenRpY2ZaizEukv2EQyn2qYmalIlkoOF1Pk5rRtIP6MQW/tGQmmbRy6YrIupA91B1o8C2zaGyAgKskwuMhJQrN311bxh5ORQgIUdzKiOzS8SsRQUtRjuYF/ExO0G2JJ142FRZVmUzJH0NGL06quBjS13pdwNZagUgENLmiqnAZju84b3jPTKXLAlqVjOHqpcCoGJW4Vd+BiK1KQJiJakEmYcwl0hn946e74wf9msr6r3swUmTLUUVokpmVUFaliRQHOGOzM3+spOhC6/uwTedgR0amS2TFNCHUMiMuyANnk4Z8scVjP7Ks05jKFlTg6+ho/JHS7sX1Tz9INxONfKFd0r97s9YYJVHFD4nRLsitxZI4H0jex2oKS27y3xFeH0Z7POF13WhplTQ07dInKXHIKP8UevEWKNkxcwvvbNP61hcuGN7ZJ7fSFijEJrZSPQMqyo/ZHdESrOnd4mCVGIlGFCCLkjj3n4xCqVxV3wVNgdRgBB1SjvPh8I0WInVEShAMDzB7v30+Sh6wekQLPSw5KR+cD1gpKootIVkgTGzRoFR6DxjWgHs33TGW//ALeT/jSP9QmMX7pjy3gizS/8aR/qURbDfMnPoaiPY1EZHYROcXyejShj7xL9ymHhEdmCpigkFiSADnWNtqEHCjhMI/zPiIElWkywFpzT1hzAeHhuzS1RbrvkzpKMOJBArUEZl9IZS5005dH/ABRTJW2M2ZiGFAZIU+EknrpBDO2RJ7OMOLDfpDOtJOoKC7toQcs98MosDH4VO/ZR3mNhMnfso7z8ITzNqSKAIPYf+UZ/SlTPhl+Pxg8RbQbab4CHx9GGoXUrPd7sQWW9pikno0y1MdFmgw0fqwqtN+ImO8qW5L1Cs+PW5wtkbUqlEhEmSHNSMdSNaqjSh+ARdsslqts8IJMsAAOSJlWFT9XhAqL+WaYDqfpDoFOfc+yruhVaNsphSQZcvrApzVqG3wAjaBSS+BJzBBJ1CwcvvnwhFD8FC0zJ81aCBLLEOD0gOVRQJfSFtzzj84QFZiYsa06yg0QWLbNTolJloSCAkK6xKSzA1NatEV020zJyZhoVTcRG4lbnzgOLSa/APKOo3Ququz1hmkwjuSZ11cvUQ7THDD4nVLs0tlZa+R8A8VsztYsykOFDe/k0Vr/pk4fUPh8Y5/8AIi200hR1d16dJ1SOszk6GGMonWsV66rHNRNBKCBVzTUH1aLClMWxOTXuMBXweoOfpCZRhxfKwJYcgdYeRhMZSjkDw0flAyRbeh49GoLxqowXMuqYlBUcLCpD18oBJhXCUO0FOzVcDzEkRX7n2tWq9OiUlKrPjMttRXDjf71eUdJt12S0n3A26HlgkuxVNFRIjWLKqxy/2E9wiE2SWPqJ7hAWFh5lfnh0HfQ9ygfSJhLiwWRKHYpSx4CFd4SQicUD3VDGjhVlp5AseSxuh3jBYIFJdnD86x4JqeJHAGNsYFSUjsr55xEbQT7uWRpr2wfTiLyCZa+BHMRl7q/qyf8AFkf6mXA5Ew7/AA9DElvcWZL59LJ/1EuKY1UhZ9DWMjyMjoJHOb3tQm2bGHYzUkA6OwPnC9nR2HyiW2z3s600ASuXQc0184hlKdIEPjafRpqlsFupDzCDqgv4H0h9JTLIfPmMjuhDd9sCSVGpAY9brYaBgNWcdg3AxZrIuVMS4mc83FdQ8XJsimSUtoXHGhrGk2XiQkMkFKcLh+sa9ZXGGqLUgpcIQS1KTT44/GIpkxRQr2KUhqkJUCBvBKoW78GoCtEwqSCoIdKEpoFVwhgovqad0JrxUQkS6OgKAUEspWIv1zq2haG0whvePfxhZecnEaGrpGZer/CC6Rl2D2m3qmBOIJdKUocJIKsKSMSnNVGleAgZaucbTEhHUUWJBVXNgCSQeQNAY1s0uXMWlONnUASxoCRWvM04QFQ9MyyzGmJOQCgSe0Q1upWD3nGBbne1FeUGzdi7MlZCrUkAZH2WdNCotr3QrupCsBBbsNC6RGasRsuew+1nzm8FykJHRCWspVV1FK0B9wFTTOOigHdHz/du0aZSsUqWUqCcIVjViwlnDggtlFosV/rUtBIBJBxYnU+RB6z1DRyPC18VSOj1F5Om2i9ZKPfWlOlS0CDaiyP9Knk58opadoWAcyxv90R4vaNj9Ih+Y+MD0ZDLLDyn/v8Aov0y8bMpiZspsx7ROrZh/CJ7Nb5BICZksvQAKd9wzjnS9o900frlEyNosQJxltaKPpGWFivLH6/f+i+3ygKlhiCQtBZxvbLtgREwgMKAZlq55RUJd6FSh1lMSK4VNU8ofKkMKzFV104ReGB9iPKkH2+1EoYPxir3rfHQhKmBGIoUKhT4cQIoxGcFX2OjAZZU6cTDMUyI0MVK8rSgoBmupJQopzcLKCEHgXIhMmC5XIKy60KrGgIUC4xpOMkakqdyfThHaLZbsUtCt4B7wDHBkWh6thGo0Z3CRwzeOpSLxJkSvuI/IItkx6ROMtsdKtMDTLVCtdtgWdb6xFwopyHKbax7REN+z+vIV9paOxUsq80CEq7bWJbZasS5Q/8AIT3SpkSkuxkwxb7kdxjd+I7viYGtdqwIKmJbQQrk3oCv2oSCR1QxJAfImJR6so9Dozhqv8sb3kf6q+6ZKP8A95cLbbeUuVoCpsgBTmdInVazMsBWzddFOU9EPjXvRObVUP4yMMZFyZyCVbBMs88gEVQWP3/g3dElnPVH61gWQjo5c+UczhwbiAXziezqYV3xXHV6Bk62LMLKPM+cH3ffAxIlTA8sllly+BTAgH6rVPbA1nvASrSVKR0iHW6aauxYggkcRC8KUhYVhYFxUO1eIz4xZq1sRH0si5UBAKSrIM5ekRTbAlSShQdKgQobwaEUrHuyN6dPYLPMOZlpSr7yOofyv2wQpTRxrH+CzkJ0bGWIf2EvtBPmTBKNnLKMpEr8CfhBfTxnTQ9Ni2kapumT/dS6ZdRPwg2y2dDFBSkpVQhgx4EQKJ8eC0sYHA3I5xtDsAiTblISRLkTEdJLOHEQpyDKSHDMz8lARW7DLMtS5ZLlJAfeG3aR1D5TllNlRaEqWlUpQqggHBMZJHWBBDlJbgI5RZVddRxKUSyiVZnrKqTqY6IdEpFcUACW4iLVdC6o5f7TFUV9IofaV+YxZblP0f6+qYaSAWBVmYJIw0cq6oDgnzA1ja95/QSCvAFkMGAYEkgVzpCi8L8FZftAUu5BTXsOYgibtQlSUgy3xUqftYSSwbj2xLYaJrBfwNmE6cnoxiw6sdxD139xhr85klEs4mExsBZwXbJhyhDbL0TNk9GqUhQYHCXOT4ajWg74OkXusJSnCgYUhSaZdQFh5QaswWL5ky6CuFYQWCqrqwyypnF4m3IJlg6dKilS0oWxFUqJBY1zSXHZHLLxv+Ylmwh3Pu6uziLJdO2lpmWLocUouQEnr4gkF2ACcOb5mLY3SA0CTrWpKz0i+kWRhTqpIyIYPm/jCS+U+wG4AdziAb+vSYZgKZjVAOAtWr4mroO6DbcXsydXT6iJu+Q/gR3myVmSMgosf2gT1e8ecX1VoCUJG4AdwaKnYRJtE9FFBYw7sJIAAJG937xDyfYg7FS3zZ05b2bKJZM6jSkPHE30TTbaN8CLtsDpsaVLKXWVAszsdA2VS794iNF3JmFSUYsYcVJoqvkQYg8yKLGGSrQ6h3xPZrbitKQxOFKiSGYFTAO5/ZByf3oUp2bnJDmbQ7gD2ZxBaUTLOUrSp+sXoz01qXeFcoyfFPf6jcWtl2nMQxduAJ8oWyrtAW7MCM29IU/0yLAhAHMv6CHF2W5U5GNJYAkEYcmz+tx8YRwlBWwqSbJrdZ3ViBGmofLjBU1GGwKB3pOn96g6RpNSonNB/dJ76xLbX+YzHbTIMPfTo8bHTmgTb4jwmMjwmseR0ETht225cxwovhCQOVc98MQqkJrqUOkXhBCTUA5gYqA9kNlGkXqp6A9xFUycRNJGYqOecT3ysl6n6351H4QLaPpInt5dIO8eaEH1MW8ieDtHyT2/FdqUvVExY7CEqHiTFitE/rGOd/JHbWkzE8leAEXG2z+v2CFa2LJhYtEefOYWCfHnTxqFsafOo1Vaqws6eNVWiNRrCNtZ2O7Jw+wD+EgjyEcpsufNI8GPr4x0baa0/wD5837h845tZFDEGL9X0RppG8h8CKfScv7yvOLHdCvc5iK7b6T18/MCH9z5I5p/NDPozNLeHtKx2UFfdfLUx4JCmRVYAJcAgAgLSoYgTWh8omvYKFpoGYOKMD1dTqHo/ZpBErpyw6OWKqp0YIyH7WKrAjsiTvwOgUSyyx1nxMOsAGCiWA7T3wwlLWcOFHvJYdbeggCg3sM43MycFElYSxJAZIUQzZAA5Ax589JQl5kw0S9TX+LjAXIOgK8LDPUlJ6M/WFAeB1ETWGwrTKBVMEt1EAKKaUZ+soAO/hAlsKQQxWQHJ677qVekRC0g0KEkO9a17GjJtf8Af2NSo3tl1HHMT0kssvPGkk1UHZLsau0NbQlIsyUpUSWYKJbXwiv2m2AE9UMd1K6EmrjOkNpxHQBqgFTU0q1HOnGGTBJAN3y1SVBeFROIGgcFIO8cosdoveWVpUEz2GIFJSA+LiVPC6wTOolgKltHz4xOUKLMM3bLTUcIjmhGXyY0JSXRHLvVAmqmdFNJVmTgSSd5OLPjGkm+DLWpaZKsSqk40JL73SM+MTpsyy5GTsK7ixyFdYw2JZGn4ju5cu6ISjj8v9yicvCIlbVTyfoSdwVOJHNmZ+MQ268Js1DGWka5k+LRkuyKKtGcjM6Fi3aDC20WppmCuZG7JeHdw8YaGLG3cVtfl/yZzn5I02SYkVAPfDe4r6lyMSZqFHEQrqaUb636yiayXIVBwvgxGozBrAF8XWuUCo4dAkgk1etCN0U5Qye1iU47LwmclVUAhJqAc2I1iW3n+pTuXqmFdzn2Ev7ohjbj/UZ33VekcmJVkKz+I9Uax7GpNYyOoicBuhXtP3T5iHhyiv3Ur2o5EeEWFqR0T+aB/wCGJ7cGW/KPbVakYEsS4AGXBvQRJeCKjlAE5NIrRNdHRfkxODGH0EXK2WrrdkUnYSa0oq5J7iT6wbeN8ss+0QkcVAZDcx4xO9mkrHotUaC0MM+EVg7SSk5zUk8AT5RBN2wkigxH91vMwdi0WtVtAzLQNOvhA1J5AnyipTNsB9WWTzLeQMD/ANJlk/RI7XPwjUw0W/ai88NlAHvEoIB1wqCiDFRsqyuauYwGJSiQNCQD3RFarbNnqBUCrQBILDsEb2eWUTQClSSQ7EKDhixZWeRjJGYovVP9YV2flEPLo9xPA+sJ76LTzyT5N6Q1umZ7I8Idg8G9/TVC0OCRROumo5cI06ZalkBTdZgxZIDmnADLsie/z7UVCThzL9ZyU4dw1qWzzyiKz/N0qClzVBRLsyUmvPeNYmMnojkSHx4iQXSEkEZknFiGZozRubInokE4goA41AuCcRYsRSjBo9tdvk4xhUojqvmTzoGyiZMiZMlkS5E1dCzIO+CYEKEjI5ch31iCbNSMs/1u7e+HP9ErwmNhsqhxWpKaMNC3GDLL8mNvV76pEscSpRryBEJopZW59zTkyzMVKUEMCOskEBQdCmd8OuWW6Hd3zsUoHL2kFbVbL3hJktNmY7OyUpwOUUYJSUsCNwxd8KbCs9Dq6ZnpB7VihNgU4I+2fzwdMmkrAGbEcg6XPoOIhHJtgwKY1dbPozkcO+Gtz2dU6ypmoUcVQv7zjF/tMRyY3LY8ZKOhglgABkKDlAK71ShWEu4APYcq5ROmxLI94xDNu3FRQfiz98RjgV+5jvL9InuuahSWBdSWKqal3I4EvFbvAgWgffV4TDw/XCHkm68BdIbe1HG6PL82eAR0yRVJClcUkhyeId35xWMVFuheVoJk2hSZqxkOqRzZj5CF+1FoKkAHIEHTjHtrB6ZRFC1O46QktNoWoEKLgMcz+hEsULaZWXTLfclqaRLDCiRDi0zHsM/7i/yxXbnPsUcofCthnjelY/ghIqsn6iyeh+TGRq8ZFyZ8/wB3H2qefoYsiRCKzy04ZZc9IJjFO5I1iwSs46Jv3ICXtYPabApRGQz56aRFLuhyUlQB1fIg1pQjxg68U+4eLd4/lEK5mEuaulq1oBQd1OyKkV0QT7twFjNpuGQ4M8DTLEArqgqG9jF12Z2Ys9sQVLxYk5gEAEHcWfx1huNhLOk1Ri+8VK8CWgbG5JdnNkS046s/CJ7RZTTChRPAE+UdTsuzMlHuy0J5JA9IPl3ckaCGJ8jkEu5bSr3ZC20xU5ZtDKw7FWyYRSWj7xfyBEdUTYhuieVZIxuTOd2y9bTYkS7NNlSxgBZZKilQJJxABt7QttF5TLRaEKnYcgEFKcII6x1r9Yx1TbXZ9NqsBVhebKHSoA1KKrRyUkKHaI5ve1+ItXR4AsqThKipLMHYAcMu6ETHK1tNZ2mg/ZHmYKuWstX60jTaRblFPq+RjLiVRQhgeAvaKW60Nqkd+Is3GFl22nBPxYUKIai0JWk7wUqEMdoZrKkqBwqABB4hiIBVZV4ulJBCqkhql6sPSFfQUd52T+a2qzJmypMuUsdVaUpSMKxpQZEMQeMMzLAz0jl3yV370drEt+pOBS320gqQW70/vR1W3KZT7/OJKI7ZEUiNS0RKnREq0Q3AHILQpJdCg6VUI5xyDay5jZps5H1cQWg/YwgA8SCCOyOnLtUVf5RUBaJcwM+EpJbik/HvjcaNdnK7NKTgd3DramhSd5p3GLj8lKhMkT5bUSpJA4LSR/tiooWCFEUBWpgS5AwmjtXwh58k1qwzZ43oQe5R+MGS0Mmi4iUmsQzEJiCdbRiVzMDTbcIi0GwwgNDKRJTNkFByKVIPIuPIxXPn0M7ptvVPM+QhGhkyupsTqAKjiICTzEsknvhDb7sKFKS9QAa7nI15eMWyxlBnq3C0GWSSwYSprVDDMfp4azOglzpjKlSyqVLYqbPHMcgnM1Truho6Zm2U257UsAJJDZADMZ0O6LXZ5r2G08EzP8p4q0wjqJQ5wrW5OfvuCTq4eLJY/wDsbV9yZ/kxNpKYfA3tCrRiOAIw6Pnlr2xkGJNBGQ1h5HBZc0Ca4rX9GLHKNYZTbkUXCSE6ZeYELkJYw3qqfXgHGj2819TkR5GNLTOlqlSyknGXMx6AHhTjvPZGl4L6h5jzj2QUCTXMd2jfrhHWzlitFr+Sm3PaejJ95J7xp+t0dMtthCWIfUZ9vxjiewV4dFeco/VKwOxTpPnHeLcvqcm+EYMkLUSI36ERp00eGdGEJgkR5OSClnaoryIP8ogM6NTaOMagjy75wYjTdHC7zWqXa50pRcSpqkocBwjEWAObMElo69YbaMZHB/GORbZBrytPEg/wgQGqCtgG0gbD+83hEOz8wYj2RLtKtPRSy9XUB3DOALjX1jyhqCug3aVQaVyIHcmFsqZTkf8AauDtofopR4keH8oXyJZZ2JDt2sqAFdDS5LwKFS5ic0KSr8KgfSO9W22hSAeR7xHz9d0pYlmnOOwqtXsUAmuFP5YWPbNIOXbIGXbxCw2wNnAyrxTWGtCUxou3Qn2ttD2dIP2j2UgZd8dY03CFW0F5CYSkVwJAPMmvkIRyT0Oo1sqljLpP3j5c4P8Ak/nYVzVfZSPEn0hZdp6n73pE122OemX7JLpXV9+m/nAm6Q8VbHlpvGiiNXbty840Xb4Uqu+0jMAcyn4xqq754zIH7wiPKP2U4MaG2QfZ7fhlE7gVdn6EIP8ApE85Ed8eT7tnMQpb8NODwjlB+RuD+gu57Zg95yVEKJzp0andik/WOStYJWohZ6CZ1SgBQQkyyUkqKhgmKaawbInTWK7Z7WQNzeDDONqlDqOZJ7TXKKcd7Eb0OrrtIKAKUJ3PUk84td1oK7FaAA5UlYSN7y2HeY5zLlOpxiwkDR2LV5Vfvi87HrULBaS5dONjuaU4z4xOcKdr7Cnqi5y7PQOWLVjIEkSiUpJWskgFyRu5R7GuJT2/RXYq04MtXAkeJi0xWbaGmr5nzjlw9sMhZeR6pgaye4r9fVV/KCraHSeRgWwZK/Wreseq+jkib3XPwz0HcQodih8I7/8APMUl96QfB4+erMn2gMdosNt/qqfuehg2CXQV87jVVrhSq2Rqq18YNoShobTEarVCWbeLHOBpl5wrmgqDLFd9tOLrULF2508Gjn+2M9BtU1QIKioJKWqAEAgvuNact0O5d8BIUpSgABqYo9rtfSTVTMTKUrEN/wCmgcuQ6jRttCPZoP2vNJjXZxIKyDu9YkvushJ4pPgYGuBbL7IqxV0WC9LODJFMj3Z+sIsOFYO/MdkO7wtHsHIfrNu1PpCuagLCOJ9Fb33RNhQyuqXiUAdS59YsF5bTIBbEA3H0igzFKDuSwcM5yo0brsSqsP1iZ+6J1+RixTNqEsWxEaEBgWNalv0IFtF+LOIpTQEVzZwAHy1EK8RCMD0AJbQnrRrKOTnNWTs7Np2xuIbGFkvaYpVS1AKUrV21iWR/aV0SfOFthPWFFGlQBhZWgO8DseGFmf2js+EO2lVa6wyVMV3QtsozH2/1rD+47Wj5oxWgEYhhUsJJcOKu4qcxCK70OVD7UMbLdYbqyzvcgD8wgZI8lQ0ZcXZPe1oRMlpAnS0mhUMaaEPxrn4RBeVplKSgCenqkEsTm1TQVh1dmyE+d9HLWofZSCPxFIEWGw/JxVpsyWk6pCulmf8ArlD1iKx1W+h+f4K4jaaWwCFAqSAAyJpy1IDAx4uaJpolWI/YUHPAZx0qwbBSE/2cxfGYvok/gQ6+wtFhsdzplDq4ZY3S0JT3rLqPeIR4E1Tb/b+Blla6SOLXb8mFpmFSihSEEuCtpYZ/t17hFpu35J5KarVi4S0v/wDSYyfCOiFEtJdnVvqpX4lOfGNjMWcg3Exfi/JKyuWXYmzoAaUhxrMJmn8NEjxgqfc8spKVklLNhLBLbsCAARzBhpNYB1rp2AQrtN+SEe71jwD+JgcEGyP5mjRJ7oyBVbSnRA7/AOUZC+mHkUiK7eQ9qvsPgDD9KoRXqPbHiB5RxYvkXl0KrQKGE6SRkW/T+kPyhzA0i4FKQV4gGUlIDOSVKSkcs49PkkrZyrbaALvPWbWOkIvDBZ0glmS1eMV+77glBONRWohSk5tRMxSRlXR84a2ezSgXCATvUCT3qc+Mc88yb9pVQ1sCn38lIJKnTk4BIfmKQCva5GiVHmwHrDm+rEZ8kywcNQXOjHdCuz7FS2dSlq5MkevnDwdq5CSpdCm37RzX6oSlxufzgBdqnzU0K1F8kvx0TF5k7NyUgNLSSMsXW84ZybIAGFOVIoml0hbOf3dsla5gPsylxmshPga+EN7s+T2YlaVTJqA2iQVaby0XmQikYpLhq9hY9hENyYlnNr/kYZKk/skDuVhhXch647YebSy2TOG5R8JkIbnPXH60ivgC6LFbf+2V94eY+MAWfC0tyHxZasSoesM5oPQLbNxxzwiNbLY5spDlIBBdsKCup+q+USnJR0xoJsATJVMfo5alaZNmKkvyiaZIUl8S0JYaddQyNQHHCCRY5q/eGZ+uoqPYkQ9uz5PrXOqETGOrCUnvLE+MYNlPCUMlSukOegSk51Lu0bWRKilkSk5vVJWdKgr6sdTuz5KEJPtJssHVMtJmr7Scu4xarDsJZUf2JmHfOXT8CPIiNRrZw6x7Nz5qgGKlO7B1l/uopFyuT5L5+ElacCSGeaoIH4R1hHXbNd+BOEYUD9mUgIHqe5olTZUAuwfeesrvLmNRnvs59dXyZyEVKlTHLtKQEp/9q6GLLYNk5Uv3JMpB3rxTl/xMlJ5PFhzyBMZgO9uUbiYBXdiT9IpSxuUpk/gSyT2gxLKQlIZCQBuSAB3CJZq0I94gcz6QDPv1A90E+AhuILC8KuA8YhnJQmq1d5aE1pvqYrI4Rw+MKp8wmpPaT8YPEHIdWraGUiiBiPCg7zCK27RzVe6yRwqe8wJOmQFMUY1Gs2mzlKqpRPM/GNRHgESITCs1mdvh/OMj0xkCjWViXCe9/pewesexkeXi+R1voCTn2Qyu4dRP+IiMjI78nwX6HND5McpQAKAD+dT4x5My7R+YRkZCowWkRKiMjIZANo3TGRkOKSpiO1FkLb9lXkYyMgmKHfn0c3t9IQXV74j2Mi3gCLrYEAyluBp6RugVjIyEfYEdl2Vu+UmzIUmWhKjmoJSCeZAePLQsqtiUKJKCKpNU/hNIyMhIeSj6HoQBQAAbhQd0bCMjIoEjnGsbSRHkZB8gJFQBeswhFCRyLRkZBXZmV5RiJcZGRiREvKAHo+seRkEINNgeMjIVhPRG8ZGQpiJRjIyMgm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24940" name="Picture 12" descr="http://www.lhup.edu/mkhalequ/fieldtrip/pictures/Seismograph@DG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133600"/>
            <a:ext cx="3962400" cy="3200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696200" cy="838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Earthquake Shaking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381000" y="1220212"/>
            <a:ext cx="445346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Supershear</a:t>
            </a:r>
          </a:p>
          <a:p>
            <a:pPr marL="594360" lvl="1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solidFill>
                  <a:srgbClr val="303030"/>
                </a:solidFill>
                <a:latin typeface="Times New Roman"/>
              </a:rPr>
              <a:t>Occurs when the </a:t>
            </a: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propagation of rupture </a:t>
            </a:r>
            <a:r>
              <a:rPr lang="en-US" sz="2000" u="sng" dirty="0">
                <a:solidFill>
                  <a:srgbClr val="303030"/>
                </a:solidFill>
                <a:latin typeface="Times New Roman"/>
              </a:rPr>
              <a:t>is </a:t>
            </a: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faster</a:t>
            </a:r>
            <a:r>
              <a:rPr lang="en-US" sz="2000" u="sng" dirty="0">
                <a:solidFill>
                  <a:srgbClr val="303030"/>
                </a:solidFill>
                <a:latin typeface="Times New Roman"/>
              </a:rPr>
              <a:t> than the </a:t>
            </a: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velocity of shear-waves or surface waves</a:t>
            </a:r>
            <a:r>
              <a:rPr lang="en-US" sz="2000" b="1" dirty="0">
                <a:solidFill>
                  <a:srgbClr val="303030"/>
                </a:solidFill>
                <a:latin typeface="Times New Roman"/>
              </a:rPr>
              <a:t> </a:t>
            </a:r>
            <a:r>
              <a:rPr lang="en-US" sz="2000" dirty="0">
                <a:solidFill>
                  <a:srgbClr val="303030"/>
                </a:solidFill>
                <a:latin typeface="Times New Roman"/>
              </a:rPr>
              <a:t>produced by the </a:t>
            </a:r>
            <a:r>
              <a:rPr lang="en-US" sz="2000" dirty="0" smtClean="0">
                <a:solidFill>
                  <a:srgbClr val="303030"/>
                </a:solidFill>
                <a:latin typeface="Times New Roman"/>
              </a:rPr>
              <a:t>rupture</a:t>
            </a:r>
            <a:endParaRPr lang="en-US" sz="1400" dirty="0">
              <a:solidFill>
                <a:srgbClr val="303030"/>
              </a:solidFill>
              <a:latin typeface="Times New Roman"/>
            </a:endParaRPr>
          </a:p>
          <a:p>
            <a:pPr marL="594360" lvl="1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solidFill>
                  <a:srgbClr val="303030"/>
                </a:solidFill>
                <a:latin typeface="Times New Roman"/>
              </a:rPr>
              <a:t>Supershear can produce </a:t>
            </a: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shock waves that produce strong ground motion </a:t>
            </a:r>
            <a:r>
              <a:rPr lang="en-US" sz="2000" dirty="0">
                <a:solidFill>
                  <a:srgbClr val="303030"/>
                </a:solidFill>
                <a:latin typeface="Times New Roman"/>
              </a:rPr>
              <a:t>along the fault</a:t>
            </a:r>
          </a:p>
        </p:txBody>
      </p:sp>
      <p:pic>
        <p:nvPicPr>
          <p:cNvPr id="110596" name="Picture 4" descr="C:\Users\Cindy\Desktop\pictures\shakeshea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4467" y="1220212"/>
            <a:ext cx="3395133" cy="2710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364067" y="3940201"/>
            <a:ext cx="8551333" cy="213360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 anchorCtr="0">
            <a:no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2000" dirty="0" smtClean="0"/>
              <a:t>The </a:t>
            </a:r>
            <a:r>
              <a:rPr lang="en-US" sz="2000" b="1" u="sng" dirty="0" smtClean="0"/>
              <a:t>nature of the local earth materials and geologic structure strongly influences the amount of ground motion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000" dirty="0" smtClean="0"/>
              <a:t>Earth materials </a:t>
            </a:r>
            <a:r>
              <a:rPr lang="en-US" sz="2000" b="1" u="sng" dirty="0" smtClean="0"/>
              <a:t>behave differently in an earthquake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000" dirty="0" smtClean="0"/>
              <a:t>If the earth material causes the </a:t>
            </a:r>
            <a:r>
              <a:rPr lang="en-US" sz="2000" b="1" dirty="0" smtClean="0"/>
              <a:t>P and S waves to slow down </a:t>
            </a:r>
            <a:r>
              <a:rPr lang="en-US" sz="2000" dirty="0" smtClean="0"/>
              <a:t>the </a:t>
            </a:r>
            <a:r>
              <a:rPr lang="en-US" sz="2000" u="sng" dirty="0" smtClean="0"/>
              <a:t>forward </a:t>
            </a:r>
            <a:r>
              <a:rPr lang="en-US" sz="2000" b="1" u="sng" dirty="0" smtClean="0"/>
              <a:t>energy is focused vertically</a:t>
            </a:r>
            <a:r>
              <a:rPr lang="en-US" sz="2000" u="sng" dirty="0" smtClean="0"/>
              <a:t>; this is known as </a:t>
            </a:r>
            <a:r>
              <a:rPr lang="en-US" sz="2000" b="1" u="sng" dirty="0" smtClean="0"/>
              <a:t>material amplification</a:t>
            </a:r>
          </a:p>
          <a:p>
            <a:pPr fontAlgn="auto">
              <a:spcAft>
                <a:spcPts val="0"/>
              </a:spcAft>
              <a:defRPr/>
            </a:pPr>
            <a:r>
              <a:rPr lang="en-US" sz="2000" u="sng" dirty="0" smtClean="0"/>
              <a:t>This movement strongly </a:t>
            </a:r>
            <a:r>
              <a:rPr lang="en-US" sz="2000" b="1" u="sng" dirty="0" smtClean="0"/>
              <a:t>influences the ground motion </a:t>
            </a:r>
            <a:r>
              <a:rPr lang="en-US" sz="2000" u="sng" dirty="0" smtClean="0"/>
              <a:t>of an earthquake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http://dpts.sd57.bc.ca/~gthielmann/geog12/geog12media/foldsfaul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2819400"/>
            <a:ext cx="7212355" cy="3332652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1219200" y="457200"/>
            <a:ext cx="6629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latin typeface="+mj-lt"/>
              </a:rPr>
              <a:t>Earthquake Shaking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491067" y="1136065"/>
            <a:ext cx="850053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sz="2000" b="1" u="sng" dirty="0">
                <a:latin typeface="+mn-lt"/>
              </a:rPr>
              <a:t>Local geologic structures</a:t>
            </a:r>
            <a:r>
              <a:rPr lang="en-US" sz="2000" b="1" dirty="0">
                <a:latin typeface="+mn-lt"/>
              </a:rPr>
              <a:t> </a:t>
            </a:r>
            <a:r>
              <a:rPr lang="en-US" sz="2000" dirty="0">
                <a:latin typeface="+mn-lt"/>
              </a:rPr>
              <a:t>can also influence the amount of shaking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en-US" sz="2000" b="1" u="sng" dirty="0">
                <a:latin typeface="+mn-lt"/>
              </a:rPr>
              <a:t>Synclines and fault-bounded sedimentary basins can focus seismic waves the way a magnifying lens focuses sunlight</a:t>
            </a:r>
          </a:p>
          <a:p>
            <a:pPr marL="800100" lvl="1" indent="-342900"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latin typeface="+mn-lt"/>
              </a:rPr>
              <a:t>This causes </a:t>
            </a:r>
            <a:r>
              <a:rPr lang="en-US" sz="2000" b="1" u="sng" dirty="0">
                <a:latin typeface="+mn-lt"/>
              </a:rPr>
              <a:t>severe shaking in some areas and less intense shaking in others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7315200" cy="990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 smtClean="0"/>
              <a:t>The Earthquake Cycle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458200" cy="53340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en-US" sz="2200" dirty="0" smtClean="0"/>
              <a:t>From the </a:t>
            </a:r>
            <a:r>
              <a:rPr lang="en-US" sz="2200" u="sng" dirty="0" smtClean="0"/>
              <a:t>1906 San Francisco earthquake </a:t>
            </a:r>
            <a:r>
              <a:rPr lang="en-US" sz="2200" dirty="0" smtClean="0"/>
              <a:t>observations were made that led to a hypothesis know as the </a:t>
            </a:r>
            <a:r>
              <a:rPr lang="en-US" sz="2200" b="1" u="sng" dirty="0" smtClean="0"/>
              <a:t>earthquake cycle</a:t>
            </a:r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endParaRPr lang="en-US" sz="1000" b="1" dirty="0" smtClean="0"/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r>
              <a:rPr lang="en-US" sz="2200" dirty="0" smtClean="0"/>
              <a:t>The </a:t>
            </a:r>
            <a:r>
              <a:rPr lang="en-US" sz="2200" b="1" u="sng" dirty="0" smtClean="0"/>
              <a:t>earthquake cycle proposes that there is a drop in elastic strain after an earthquake and a reaccumulation of strain before the next event</a:t>
            </a:r>
          </a:p>
          <a:p>
            <a:pPr>
              <a:lnSpc>
                <a:spcPct val="110000"/>
              </a:lnSpc>
              <a:spcBef>
                <a:spcPts val="0"/>
              </a:spcBef>
              <a:defRPr/>
            </a:pPr>
            <a:endParaRPr lang="en-US" sz="1000" b="1" u="sng" dirty="0" smtClean="0"/>
          </a:p>
          <a:p>
            <a:pPr marL="777240" lvl="1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000" b="1" u="sng" dirty="0" smtClean="0"/>
              <a:t>A long of inactivity along a segment of a geologic fault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/>
            </a:pPr>
            <a:endParaRPr lang="en-US" sz="800" b="1" u="sng" dirty="0" smtClean="0"/>
          </a:p>
          <a:p>
            <a:pPr marL="777240" lvl="1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000" b="1" u="sng" dirty="0" smtClean="0"/>
              <a:t>Accumulated elastic strain produce small earthquakes</a:t>
            </a:r>
          </a:p>
          <a:p>
            <a:pPr marL="777240" lvl="1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/>
            </a:pPr>
            <a:endParaRPr lang="en-US" sz="800" b="1" u="sng" dirty="0" smtClean="0"/>
          </a:p>
          <a:p>
            <a:pPr marL="777240" lvl="1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  <a:defRPr/>
            </a:pPr>
            <a:r>
              <a:rPr lang="en-US" sz="2000" b="1" u="sng" dirty="0" smtClean="0"/>
              <a:t>Consists of foreshocks happen hours or days before the main earthquake. In some cases this event may not happen</a:t>
            </a:r>
          </a:p>
          <a:p>
            <a:pPr marL="777240" lvl="1" indent="-457200">
              <a:lnSpc>
                <a:spcPct val="110000"/>
              </a:lnSpc>
              <a:spcBef>
                <a:spcPts val="0"/>
              </a:spcBef>
              <a:buFont typeface="+mj-lt"/>
              <a:buAutoNum type="arabicPeriod" startAt="4"/>
              <a:defRPr/>
            </a:pPr>
            <a:r>
              <a:rPr lang="en-US" sz="2000" b="1" u="sng" dirty="0" smtClean="0"/>
              <a:t>The main event is the </a:t>
            </a:r>
            <a:r>
              <a:rPr lang="en-US" sz="2000" b="1" i="1" u="sng" dirty="0" smtClean="0"/>
              <a:t>mainshock</a:t>
            </a:r>
            <a:r>
              <a:rPr lang="en-US" sz="2000" b="1" u="sng" dirty="0" smtClean="0"/>
              <a:t>, the major earthquake and its </a:t>
            </a:r>
            <a:r>
              <a:rPr lang="en-US" sz="2000" b="1" i="1" u="sng" dirty="0" smtClean="0"/>
              <a:t>aftershocks and the mainshock epicenter.</a:t>
            </a:r>
          </a:p>
          <a:p>
            <a:pPr marL="1051560" lvl="2" indent="-45720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endParaRPr lang="en-US" sz="1800" b="1" i="1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0"/>
            <a:ext cx="88392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 smtClean="0"/>
              <a:t>Geographic Regions at Risk from Earthquakes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763000" cy="17526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defRPr/>
            </a:pPr>
            <a:r>
              <a:rPr lang="en-US" b="1" i="1" u="sng" dirty="0" smtClean="0"/>
              <a:t>Earthquakes are not randomly distributed</a:t>
            </a:r>
          </a:p>
          <a:p>
            <a:pPr>
              <a:spcBef>
                <a:spcPts val="0"/>
              </a:spcBef>
              <a:defRPr/>
            </a:pPr>
            <a:r>
              <a:rPr lang="en-US" dirty="0" smtClean="0"/>
              <a:t>There are </a:t>
            </a:r>
            <a:r>
              <a:rPr lang="en-US" b="1" u="sng" dirty="0" smtClean="0"/>
              <a:t>well-defined zones along the boundaries of Earth’s tectonic plates</a:t>
            </a:r>
          </a:p>
        </p:txBody>
      </p:sp>
      <p:pic>
        <p:nvPicPr>
          <p:cNvPr id="131076" name="Picture 4" descr="http://earthquake.usgs.gov/learn/topics/plate_tectonics/plate_colo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2895600"/>
            <a:ext cx="6781800" cy="324805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14400"/>
            <a:ext cx="8915400" cy="54864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2000" b="1" u="sng" dirty="0" smtClean="0"/>
              <a:t>Plate Boundary Earthquakes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Earthquakes occur along all three types of plate boundaries </a:t>
            </a:r>
          </a:p>
          <a:p>
            <a:pPr lvl="2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b="1" u="sng" dirty="0" smtClean="0"/>
              <a:t>Convergent</a:t>
            </a:r>
          </a:p>
          <a:p>
            <a:pPr lvl="2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b="1" u="sng" dirty="0" smtClean="0"/>
              <a:t>Divergent</a:t>
            </a:r>
          </a:p>
          <a:p>
            <a:pPr lvl="2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b="1" u="sng" dirty="0" smtClean="0"/>
              <a:t>Transform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The world’s greatest earthquakes which have happen in the last 100 years have been along </a:t>
            </a:r>
            <a:r>
              <a:rPr lang="en-US" sz="2000" b="1" u="sng" dirty="0" smtClean="0"/>
              <a:t>megathrust subduction zones</a:t>
            </a:r>
          </a:p>
          <a:p>
            <a:pPr lvl="2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dirty="0" smtClean="0"/>
              <a:t>These are called </a:t>
            </a:r>
            <a:r>
              <a:rPr lang="en-US" b="1" u="sng" dirty="0" smtClean="0"/>
              <a:t>megathrust earthquakes</a:t>
            </a:r>
          </a:p>
          <a:p>
            <a:pPr lvl="2">
              <a:spcBef>
                <a:spcPts val="0"/>
              </a:spcBef>
              <a:defRPr/>
            </a:pPr>
            <a:endParaRPr lang="en-US" b="1" u="sng" dirty="0" smtClean="0"/>
          </a:p>
          <a:p>
            <a:pPr lvl="0">
              <a:spcBef>
                <a:spcPts val="0"/>
              </a:spcBef>
              <a:buClr>
                <a:srgbClr val="AD0101"/>
              </a:buClr>
              <a:defRPr/>
            </a:pPr>
            <a:r>
              <a:rPr lang="en-US" sz="2000" dirty="0" smtClean="0">
                <a:solidFill>
                  <a:srgbClr val="303030"/>
                </a:solidFill>
              </a:rPr>
              <a:t>Places like </a:t>
            </a:r>
            <a:r>
              <a:rPr lang="en-US" sz="2000" b="1" dirty="0" smtClean="0">
                <a:solidFill>
                  <a:srgbClr val="303030"/>
                </a:solidFill>
              </a:rPr>
              <a:t>Los Angeles, San Francisco</a:t>
            </a:r>
            <a:r>
              <a:rPr lang="en-US" sz="2000" dirty="0" smtClean="0">
                <a:solidFill>
                  <a:srgbClr val="303030"/>
                </a:solidFill>
              </a:rPr>
              <a:t>, and other places along </a:t>
            </a:r>
            <a:r>
              <a:rPr lang="en-US" sz="2000" b="1" dirty="0" smtClean="0">
                <a:solidFill>
                  <a:srgbClr val="303030"/>
                </a:solidFill>
              </a:rPr>
              <a:t>transform plate boundaries</a:t>
            </a:r>
            <a:r>
              <a:rPr lang="en-US" sz="2000" dirty="0" smtClean="0">
                <a:solidFill>
                  <a:srgbClr val="303030"/>
                </a:solidFill>
              </a:rPr>
              <a:t> often have earthquakes </a:t>
            </a:r>
          </a:p>
          <a:p>
            <a:pPr lvl="0">
              <a:spcBef>
                <a:spcPts val="0"/>
              </a:spcBef>
              <a:buClr>
                <a:srgbClr val="AD0101"/>
              </a:buClr>
              <a:defRPr/>
            </a:pPr>
            <a:r>
              <a:rPr lang="en-US" sz="2000" dirty="0" smtClean="0">
                <a:solidFill>
                  <a:srgbClr val="303030"/>
                </a:solidFill>
              </a:rPr>
              <a:t>The </a:t>
            </a:r>
            <a:r>
              <a:rPr lang="en-US" sz="2000" dirty="0">
                <a:solidFill>
                  <a:srgbClr val="303030"/>
                </a:solidFill>
              </a:rPr>
              <a:t>states along the </a:t>
            </a:r>
            <a:r>
              <a:rPr lang="en-US" sz="2000" b="1" dirty="0">
                <a:solidFill>
                  <a:srgbClr val="303030"/>
                </a:solidFill>
              </a:rPr>
              <a:t>Rocky Mountains (including Utah) experience many </a:t>
            </a:r>
            <a:r>
              <a:rPr lang="en-US" sz="2000" b="1" dirty="0" smtClean="0">
                <a:solidFill>
                  <a:srgbClr val="303030"/>
                </a:solidFill>
              </a:rPr>
              <a:t>earthquakes</a:t>
            </a:r>
          </a:p>
          <a:p>
            <a:pPr lvl="0">
              <a:spcBef>
                <a:spcPts val="0"/>
              </a:spcBef>
              <a:buClr>
                <a:srgbClr val="AD0101"/>
              </a:buClr>
              <a:defRPr/>
            </a:pPr>
            <a:endParaRPr lang="en-US" sz="2000" b="1" dirty="0" smtClean="0">
              <a:solidFill>
                <a:srgbClr val="303030"/>
              </a:solidFill>
            </a:endParaRPr>
          </a:p>
          <a:p>
            <a:pPr>
              <a:spcBef>
                <a:spcPts val="0"/>
              </a:spcBef>
              <a:defRPr/>
            </a:pPr>
            <a:r>
              <a:rPr lang="en-US" sz="2000" b="1" u="sng" dirty="0" smtClean="0"/>
              <a:t>Knowing the probably location, the magnitude and effects of an earthquake allows for plans to be made to decrease loss of life and damage</a:t>
            </a:r>
          </a:p>
          <a:p>
            <a:pPr>
              <a:spcBef>
                <a:spcPts val="0"/>
              </a:spcBef>
              <a:defRPr/>
            </a:pPr>
            <a:endParaRPr lang="en-US" sz="2000" b="1" u="sng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152400"/>
            <a:ext cx="8839200" cy="762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Geographic Regions at Risk from Earthquakes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915400" cy="50292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2200" b="1" u="sng" dirty="0" smtClean="0"/>
              <a:t>Intraplate Earthquakes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Less common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Can be large and extremely damaging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They </a:t>
            </a:r>
            <a:r>
              <a:rPr lang="en-US" b="1" u="sng" dirty="0" smtClean="0"/>
              <a:t>don’t happen often </a:t>
            </a:r>
            <a:r>
              <a:rPr lang="en-US" dirty="0" smtClean="0"/>
              <a:t>so </a:t>
            </a:r>
            <a:r>
              <a:rPr lang="en-US" b="1" u="sng" dirty="0" smtClean="0"/>
              <a:t>people are less prepared for them</a:t>
            </a:r>
          </a:p>
          <a:p>
            <a:pPr lvl="2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There were </a:t>
            </a:r>
            <a:r>
              <a:rPr lang="en-US" sz="2200" b="1" dirty="0" smtClean="0"/>
              <a:t>two large earthquakes 1811-12 </a:t>
            </a:r>
            <a:r>
              <a:rPr lang="en-US" sz="2200" dirty="0" smtClean="0"/>
              <a:t>during the winter in the central Mississippi Valley</a:t>
            </a:r>
          </a:p>
          <a:p>
            <a:pPr lvl="2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These were felt all over the </a:t>
            </a:r>
            <a:r>
              <a:rPr lang="en-US" sz="2200" u="sng" dirty="0" smtClean="0"/>
              <a:t>eastern states from New Orleans to Boston to Quebec City</a:t>
            </a:r>
          </a:p>
          <a:p>
            <a:pPr lvl="2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Produced a </a:t>
            </a:r>
            <a:r>
              <a:rPr lang="en-US" sz="2200" u="sng" dirty="0" smtClean="0"/>
              <a:t>intense surface deformation over a wide area of Memphis, Tennessee north to the confluence of the Mississippi and Ohio Rivers</a:t>
            </a:r>
          </a:p>
          <a:p>
            <a:pPr lvl="2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These </a:t>
            </a:r>
            <a:r>
              <a:rPr lang="en-US" sz="2200" u="sng" dirty="0" smtClean="0"/>
              <a:t>two earthquakes occurred along the New Madrid seismic zone, part of a geologic structure known as the Mississippi Embayment</a:t>
            </a:r>
          </a:p>
          <a:p>
            <a:pPr lvl="2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It is </a:t>
            </a:r>
            <a:r>
              <a:rPr lang="en-US" sz="2200" u="sng" dirty="0" smtClean="0"/>
              <a:t>figured that earthquakes happen along this embayment at a </a:t>
            </a:r>
            <a:r>
              <a:rPr lang="en-US" sz="2200" i="1" u="sng" dirty="0" smtClean="0"/>
              <a:t>recurrence interval</a:t>
            </a:r>
            <a:r>
              <a:rPr lang="en-US" sz="2200" u="sng" dirty="0" smtClean="0"/>
              <a:t>, once every several hundred years</a:t>
            </a:r>
            <a:endParaRPr lang="en-US" sz="2000" u="sng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-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Geographic Regions at Risk from Earthquakes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C:\Users\Cindy\Desktop\pictures\hazardous location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199" y="1295400"/>
            <a:ext cx="6629401" cy="486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81000" y="457200"/>
            <a:ext cx="838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Geographic Regions at Risk from Earthquakes</a:t>
            </a:r>
          </a:p>
        </p:txBody>
      </p:sp>
    </p:spTree>
    <p:extLst>
      <p:ext uri="{BB962C8B-B14F-4D97-AF65-F5344CB8AC3E}">
        <p14:creationId xmlns:p14="http://schemas.microsoft.com/office/powerpoint/2010/main" val="19063739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2405"/>
            <a:ext cx="9144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Earthquake From Disasters to Catastrophes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382000" cy="4987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Earthquakes are </a:t>
            </a:r>
            <a:r>
              <a:rPr lang="en-US" u="sng" dirty="0" smtClean="0"/>
              <a:t>devastating events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These earthquakes can be </a:t>
            </a:r>
            <a:r>
              <a:rPr lang="en-US" b="1" dirty="0" smtClean="0"/>
              <a:t>catastrophic</a:t>
            </a:r>
            <a:r>
              <a:rPr lang="en-US" dirty="0" smtClean="0"/>
              <a:t> when the population is huge or when structures are not built to withstand an earthquake</a:t>
            </a:r>
          </a:p>
          <a:p>
            <a:pPr>
              <a:defRPr/>
            </a:pPr>
            <a:r>
              <a:rPr lang="en-US" dirty="0" smtClean="0"/>
              <a:t>Earthquakes may </a:t>
            </a:r>
            <a:r>
              <a:rPr lang="en-US" b="1" dirty="0" smtClean="0"/>
              <a:t>develop from the movement of magma or sudden ground subsidence</a:t>
            </a:r>
            <a:r>
              <a:rPr lang="en-US" dirty="0" smtClean="0"/>
              <a:t>.</a:t>
            </a:r>
          </a:p>
          <a:p>
            <a:pPr>
              <a:defRPr/>
            </a:pPr>
            <a:endParaRPr lang="en-US" sz="1100" dirty="0" smtClean="0"/>
          </a:p>
          <a:p>
            <a:pPr>
              <a:defRPr/>
            </a:pPr>
            <a:r>
              <a:rPr lang="en-US" b="1" u="sng" dirty="0" smtClean="0"/>
              <a:t>Fault movement allows an abrupt release of energy, usually after a long, slow accumulation of strain </a:t>
            </a:r>
          </a:p>
          <a:p>
            <a:pPr>
              <a:defRPr/>
            </a:pPr>
            <a:endParaRPr lang="en-US" sz="1200" dirty="0" smtClean="0"/>
          </a:p>
          <a:p>
            <a:pPr>
              <a:defRPr/>
            </a:pPr>
            <a:r>
              <a:rPr lang="en-US" b="1" u="sng" dirty="0" smtClean="0"/>
              <a:t>Fault rupture can take place at the surface and displacement can take place at considerable depth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48768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en-US" sz="2100" b="1" dirty="0" smtClean="0"/>
              <a:t>Shaking is not the only cause of death and damages during earthquakes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2100" b="1" dirty="0" smtClean="0"/>
              <a:t>Earthquakes often cause </a:t>
            </a:r>
            <a:r>
              <a:rPr lang="en-US" sz="2100" b="1" u="sng" dirty="0" smtClean="0"/>
              <a:t>linkages</a:t>
            </a:r>
            <a:r>
              <a:rPr lang="en-US" sz="2100" b="1" dirty="0" smtClean="0"/>
              <a:t> to other natural hazards</a:t>
            </a:r>
          </a:p>
          <a:p>
            <a:pPr>
              <a:spcBef>
                <a:spcPts val="0"/>
              </a:spcBef>
              <a:defRPr/>
            </a:pPr>
            <a:r>
              <a:rPr lang="en-US" sz="2100" b="1" u="sng" dirty="0" smtClean="0"/>
              <a:t>Shaking and Ground Rupture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2100" dirty="0" smtClean="0"/>
              <a:t>A </a:t>
            </a:r>
            <a:r>
              <a:rPr lang="en-US" sz="2100" u="sng" dirty="0" smtClean="0"/>
              <a:t>major ground rupture </a:t>
            </a:r>
            <a:r>
              <a:rPr lang="en-US" sz="2100" dirty="0" smtClean="0"/>
              <a:t>from an earthquake causing a </a:t>
            </a:r>
            <a:r>
              <a:rPr lang="en-US" sz="2100" u="sng" dirty="0" smtClean="0"/>
              <a:t>short cliff </a:t>
            </a:r>
            <a:r>
              <a:rPr lang="en-US" sz="2100" dirty="0" smtClean="0"/>
              <a:t>is called a </a:t>
            </a:r>
            <a:r>
              <a:rPr lang="en-US" sz="2100" b="1" u="sng" dirty="0" smtClean="0"/>
              <a:t>Fault Scarp </a:t>
            </a:r>
          </a:p>
          <a:p>
            <a:pPr lvl="2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dirty="0" smtClean="0"/>
              <a:t>This cliff is not an “opening to the inside of the earth” like some movies insinuate 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2100" b="1" u="sng" dirty="0" smtClean="0"/>
              <a:t>Buildings can experience damage by violent shaking called ground acceleration</a:t>
            </a:r>
          </a:p>
          <a:p>
            <a:pPr lvl="2">
              <a:spcBef>
                <a:spcPts val="0"/>
              </a:spcBef>
              <a:buFont typeface="Wingdings" panose="05000000000000000000" pitchFamily="2" charset="2"/>
              <a:buChar char="v"/>
              <a:defRPr/>
            </a:pPr>
            <a:r>
              <a:rPr lang="en-US" sz="2100" dirty="0" smtClean="0"/>
              <a:t>This </a:t>
            </a:r>
            <a:r>
              <a:rPr lang="en-US" sz="2100" u="sng" dirty="0" smtClean="0"/>
              <a:t>ground acceleration shaking </a:t>
            </a:r>
            <a:r>
              <a:rPr lang="en-US" sz="2100" dirty="0" smtClean="0"/>
              <a:t>causes the </a:t>
            </a:r>
            <a:r>
              <a:rPr lang="en-US" sz="2100" u="sng" dirty="0" smtClean="0"/>
              <a:t>building to shake </a:t>
            </a:r>
            <a:r>
              <a:rPr lang="en-US" sz="2100" dirty="0" smtClean="0"/>
              <a:t>by matching its frequency or </a:t>
            </a:r>
            <a:r>
              <a:rPr lang="en-US" sz="2100" b="1" u="sng" dirty="0" smtClean="0"/>
              <a:t>resonance</a:t>
            </a:r>
          </a:p>
          <a:p>
            <a:pPr>
              <a:defRPr/>
            </a:pPr>
            <a:r>
              <a:rPr lang="en-US" sz="2100" b="1" dirty="0" smtClean="0"/>
              <a:t> </a:t>
            </a:r>
            <a:r>
              <a:rPr lang="en-US" sz="2100" b="1" u="sng" dirty="0" smtClean="0"/>
              <a:t>Liquefaction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100" b="1" u="sng" dirty="0" smtClean="0"/>
              <a:t>Shaking of water-saturated material</a:t>
            </a:r>
            <a:r>
              <a:rPr lang="en-US" sz="2100" dirty="0" smtClean="0"/>
              <a:t>  Turns </a:t>
            </a:r>
            <a:r>
              <a:rPr lang="en-US" sz="2100" b="1" dirty="0" smtClean="0"/>
              <a:t>clay soil to fluid resulting in subsidence, fracturing, and horizontal sliding </a:t>
            </a:r>
            <a:r>
              <a:rPr lang="en-US" sz="2100" dirty="0" smtClean="0"/>
              <a:t>of the ground surface</a:t>
            </a:r>
            <a:endParaRPr lang="en-US" sz="2100" b="1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80753" y="228600"/>
            <a:ext cx="89916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Effects of Earthquakes and Linkages with </a:t>
            </a:r>
            <a:r>
              <a:rPr lang="en-US" sz="3200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Other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Natural Hazards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https://encrypted-tbn3.gstatic.com/images?q=tbn:ANd9GcR46NeZOj2RAGKAT-v2PS2Crlw7veheyt25gjPhEeaWePN43ep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0" y="857365"/>
            <a:ext cx="3962400" cy="2967977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95400" y="401933"/>
            <a:ext cx="15937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Fault Scarp</a:t>
            </a:r>
            <a:endParaRPr lang="en-US" dirty="0">
              <a:latin typeface="+mj-lt"/>
            </a:endParaRPr>
          </a:p>
        </p:txBody>
      </p:sp>
      <p:pic>
        <p:nvPicPr>
          <p:cNvPr id="106498" name="Picture 2" descr="http://autoentusiastas.com.br/wp-content/uploads/2014/05/Seismic-Day3-liquefaction_0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828800"/>
            <a:ext cx="4430917" cy="433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829738" y="1367135"/>
            <a:ext cx="175721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dirty="0" smtClean="0">
                <a:solidFill>
                  <a:prstClr val="black"/>
                </a:solidFill>
                <a:latin typeface="Impact"/>
              </a:rPr>
              <a:t>Liquefaction</a:t>
            </a:r>
            <a:endParaRPr lang="en-US" dirty="0">
              <a:solidFill>
                <a:prstClr val="black"/>
              </a:solidFill>
              <a:latin typeface="Impac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5105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800" b="1" u="sng" dirty="0" smtClean="0"/>
              <a:t>Regional Changes in Land Elevation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800" b="1" u="sng" dirty="0" smtClean="0"/>
              <a:t>Vertical deformation of the land surface </a:t>
            </a:r>
            <a:r>
              <a:rPr lang="en-US" sz="1800" dirty="0" smtClean="0"/>
              <a:t>is linked to large earthquakes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800" dirty="0" smtClean="0"/>
              <a:t>Includes regional uplift and subsidence of the earth’s surface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800" dirty="0" smtClean="0"/>
              <a:t>Can cause substantial damage to coastal areas and along streams</a:t>
            </a:r>
          </a:p>
          <a:p>
            <a:pPr>
              <a:defRPr/>
            </a:pPr>
            <a:r>
              <a:rPr lang="en-US" sz="1800" b="1" u="sng" dirty="0" smtClean="0"/>
              <a:t>Landslides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800" b="1" u="sng" dirty="0" smtClean="0"/>
              <a:t>Landslides are the closest physical link to earthquakes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800" dirty="0" smtClean="0"/>
              <a:t>Earthquakes are the most common trigger of landslides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800" dirty="0" smtClean="0"/>
              <a:t>Can be extremely damaging and cause a large loss of life</a:t>
            </a:r>
          </a:p>
          <a:p>
            <a:pPr>
              <a:defRPr/>
            </a:pPr>
            <a:r>
              <a:rPr lang="en-US" sz="1800" b="1" u="sng" dirty="0" smtClean="0"/>
              <a:t>Fires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800" b="1" u="sng" dirty="0" smtClean="0"/>
              <a:t>Happens when surface is displaced and electrical power and natural gas pipes break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800" dirty="0" smtClean="0"/>
              <a:t>Larger threat when water mains break, roads and bridges broken, blocking fire equipment ability to get to fire and put it out</a:t>
            </a:r>
          </a:p>
          <a:p>
            <a:pPr>
              <a:defRPr/>
            </a:pPr>
            <a:r>
              <a:rPr lang="en-US" sz="1800" b="1" u="sng" dirty="0" smtClean="0"/>
              <a:t>Disease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800" b="1" dirty="0" smtClean="0"/>
              <a:t>Outbreaks of diseases </a:t>
            </a:r>
            <a:r>
              <a:rPr lang="en-US" sz="1800" dirty="0" smtClean="0"/>
              <a:t>sometime occur  during large earthquakes because of the </a:t>
            </a:r>
            <a:r>
              <a:rPr lang="en-US" sz="1800" b="1" dirty="0" smtClean="0"/>
              <a:t>loss of sanitation , housing, contamination of water </a:t>
            </a:r>
            <a:r>
              <a:rPr lang="en-US" sz="1800" dirty="0" smtClean="0"/>
              <a:t>and other public health problems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048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Effects of Earthquakes and Linkages with </a:t>
            </a:r>
            <a:r>
              <a:rPr lang="en-US" sz="3200" noProof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Other</a:t>
            </a:r>
            <a:r>
              <a:rPr 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Natural Hazards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181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dirty="0" smtClean="0"/>
              <a:t>Finding </a:t>
            </a:r>
            <a:r>
              <a:rPr lang="en-US" sz="2000" b="1" u="sng" dirty="0" smtClean="0"/>
              <a:t>benefits</a:t>
            </a:r>
            <a:r>
              <a:rPr lang="en-US" sz="2000" dirty="0" smtClean="0"/>
              <a:t> from earthquakes can sound like it would be difficult, but there are some </a:t>
            </a:r>
            <a:r>
              <a:rPr lang="en-US" sz="2000" b="1" u="sng" dirty="0" smtClean="0"/>
              <a:t>natural service functions </a:t>
            </a:r>
            <a:r>
              <a:rPr lang="en-US" sz="2000" dirty="0" smtClean="0"/>
              <a:t>from earthquakes</a:t>
            </a:r>
          </a:p>
          <a:p>
            <a:pPr>
              <a:defRPr/>
            </a:pPr>
            <a:r>
              <a:rPr lang="en-US" sz="2000" b="1" u="sng" dirty="0" smtClean="0"/>
              <a:t>Groundwater and Energy Resources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900" dirty="0" smtClean="0"/>
              <a:t>Movements of faults as a result of earthquakes allow the </a:t>
            </a:r>
            <a:r>
              <a:rPr lang="en-US" sz="1900" b="1" u="sng" dirty="0" smtClean="0"/>
              <a:t>underground flow of water, oil, and natural gas </a:t>
            </a:r>
          </a:p>
          <a:p>
            <a:pPr>
              <a:defRPr/>
            </a:pPr>
            <a:r>
              <a:rPr lang="en-US" sz="2000" b="1" u="sng" dirty="0" smtClean="0"/>
              <a:t>Mineral Resources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900" dirty="0" smtClean="0"/>
              <a:t>Faulting from earthquakes may be responsible for the </a:t>
            </a:r>
            <a:r>
              <a:rPr lang="en-US" sz="1900" b="1" u="sng" dirty="0" smtClean="0"/>
              <a:t>accumulation or exposure of economically valuable minerals</a:t>
            </a:r>
            <a:r>
              <a:rPr lang="en-US" sz="1900" u="sng" dirty="0" smtClean="0"/>
              <a:t>, like </a:t>
            </a:r>
            <a:r>
              <a:rPr lang="en-US" sz="1900" b="1" u="sng" dirty="0" smtClean="0"/>
              <a:t>veins of  gold, silver or other valuable minerals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1800" b="1" u="sng" dirty="0" smtClean="0"/>
              <a:t>Oquirrh Mountains (many types of minerals)</a:t>
            </a:r>
            <a:endParaRPr lang="en-US" sz="1800" u="sng" dirty="0" smtClean="0"/>
          </a:p>
          <a:p>
            <a:pPr>
              <a:defRPr/>
            </a:pPr>
            <a:r>
              <a:rPr lang="en-US" sz="2000" b="1" u="sng" dirty="0" smtClean="0"/>
              <a:t>Landform Development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900" b="1" u="sng" dirty="0" smtClean="0"/>
              <a:t>Earthquakes</a:t>
            </a:r>
            <a:r>
              <a:rPr lang="en-US" sz="1900" dirty="0" smtClean="0"/>
              <a:t> can form </a:t>
            </a:r>
            <a:r>
              <a:rPr lang="en-US" sz="1900" b="1" u="sng" dirty="0" smtClean="0"/>
              <a:t>scenic landforms</a:t>
            </a:r>
            <a:r>
              <a:rPr lang="en-US" sz="1900" b="1" dirty="0" smtClean="0"/>
              <a:t> </a:t>
            </a:r>
            <a:r>
              <a:rPr lang="en-US" sz="1900" dirty="0" smtClean="0"/>
              <a:t>over long intervals of geologic time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b="1" u="sng" dirty="0" smtClean="0"/>
              <a:t>Some parts of central and southern Utah</a:t>
            </a:r>
            <a:endParaRPr lang="en-US" sz="2000" u="sng" dirty="0" smtClean="0"/>
          </a:p>
          <a:p>
            <a:pPr>
              <a:defRPr/>
            </a:pPr>
            <a:r>
              <a:rPr lang="en-US" sz="2000" dirty="0" smtClean="0"/>
              <a:t>Future Earthquake Hazard Reduction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900" dirty="0" smtClean="0"/>
              <a:t>By having </a:t>
            </a:r>
            <a:r>
              <a:rPr lang="en-US" sz="1900" b="1" dirty="0" smtClean="0"/>
              <a:t>small earthquakes the tension is released </a:t>
            </a:r>
            <a:r>
              <a:rPr lang="en-US" sz="1900" dirty="0" smtClean="0"/>
              <a:t>avoiding that “big one” 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381000"/>
            <a:ext cx="88392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Natural Service Functions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of Earthquakes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7543800" cy="4800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dirty="0" smtClean="0"/>
              <a:t>Earthquakes Caused by Human Activity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b="1" u="sng" dirty="0" smtClean="0"/>
              <a:t>Four ways the actions of people </a:t>
            </a:r>
            <a:r>
              <a:rPr lang="en-US" sz="2400" dirty="0" smtClean="0"/>
              <a:t>have caused earthquakes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1200" dirty="0" smtClean="0"/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400" b="1" u="sng" dirty="0" smtClean="0"/>
              <a:t>Over -Loading the Earth’s crust with building a dam and reservoir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400" b="1" u="sng" dirty="0" smtClean="0"/>
              <a:t>Injecting Liquid waste deep water into the ground through disposal wells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400" b="1" u="sng" dirty="0" smtClean="0"/>
              <a:t>Creating underground nuclear explosions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400" b="1" u="sng" dirty="0" smtClean="0"/>
              <a:t>Hydraulic Fracturing-exploring for oil and natural gas</a:t>
            </a:r>
          </a:p>
          <a:p>
            <a:pPr lvl="2">
              <a:buNone/>
              <a:defRPr/>
            </a:pPr>
            <a:endParaRPr lang="en-US" sz="1600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80753" y="190500"/>
            <a:ext cx="8839200" cy="838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Human Interaction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with Earthquakes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http://www.dispatch.com/content/graphics/2012/03/10/youngstown-quakes-art0-goagcovd-10310gfx-youngstown-quakes-injection-well2-ep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457200"/>
            <a:ext cx="6324600" cy="56588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257800"/>
          </a:xfrm>
        </p:spPr>
        <p:txBody>
          <a:bodyPr>
            <a:noAutofit/>
          </a:bodyPr>
          <a:lstStyle/>
          <a:p>
            <a:pPr>
              <a:defRPr/>
            </a:pPr>
            <a:endParaRPr lang="en-US" sz="2000" b="1" dirty="0" smtClean="0"/>
          </a:p>
          <a:p>
            <a:pPr>
              <a:defRPr/>
            </a:pPr>
            <a:r>
              <a:rPr lang="en-US" sz="2200" b="1" u="sng" dirty="0" smtClean="0"/>
              <a:t>Loading the Earth’s crust as in building a dam and reservoir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dirty="0" smtClean="0"/>
              <a:t>Water reservoirs may create or induce earthquakes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The huge weight of the water can create or extend fractures in adjacent rock 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 Increases water pressure in the surrounding groundwater causing earthquakes</a:t>
            </a:r>
          </a:p>
          <a:p>
            <a:pPr>
              <a:defRPr/>
            </a:pPr>
            <a:r>
              <a:rPr lang="en-US" sz="2200" b="1" u="sng" dirty="0" smtClean="0"/>
              <a:t>Injecting liquid waste deep into the ground through disposal wells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dirty="0" smtClean="0"/>
              <a:t>Deep Waste Disposal </a:t>
            </a:r>
            <a:r>
              <a:rPr lang="en-US" dirty="0" smtClean="0"/>
              <a:t>was an experiment of the US Army in the 1960’s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dirty="0" smtClean="0"/>
              <a:t>This experiment </a:t>
            </a:r>
            <a:r>
              <a:rPr lang="en-US" dirty="0" smtClean="0"/>
              <a:t>provided the direct evidence that injecting fluids into the earth can cause earthquakes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Increases underground fluid and pressure </a:t>
            </a:r>
            <a:r>
              <a:rPr lang="en-US" b="1" dirty="0" smtClean="0"/>
              <a:t>which caused slippage of numerous fractures of metamorphic rock 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When this was discontinued, the earthquakes quit, an important find</a:t>
            </a:r>
            <a:endParaRPr lang="en-US" sz="1800" b="1" u="sng" dirty="0" smtClean="0"/>
          </a:p>
          <a:p>
            <a:pPr lvl="2">
              <a:buNone/>
              <a:defRPr/>
            </a:pPr>
            <a:endParaRPr lang="en-US" sz="2400" u="sng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Human Interaction</a:t>
            </a:r>
            <a:r>
              <a:rPr kumimoji="0" lang="en-US" sz="40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with Earthquakes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1900" b="1" u="sng" dirty="0" smtClean="0"/>
              <a:t>Creating underground nuclear explosions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900" dirty="0" smtClean="0"/>
              <a:t>During the </a:t>
            </a:r>
            <a:r>
              <a:rPr lang="en-US" sz="1900" b="1" dirty="0" smtClean="0"/>
              <a:t>1960’s (again) the testing of nuclear explosions was moved from the surface to underground protecting people living downwind 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900" dirty="0" smtClean="0"/>
              <a:t>It was thought that these </a:t>
            </a:r>
            <a:r>
              <a:rPr lang="en-US" sz="1900" b="1" dirty="0" smtClean="0"/>
              <a:t>explosions could be used to release the seismic tension in underground rock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1900" dirty="0" smtClean="0"/>
              <a:t>It </a:t>
            </a:r>
            <a:r>
              <a:rPr lang="en-US" sz="1900" b="1" dirty="0" smtClean="0"/>
              <a:t>really doesn’t work</a:t>
            </a:r>
            <a:r>
              <a:rPr lang="en-US" sz="1900" dirty="0" smtClean="0"/>
              <a:t>, and there is still the problem of having any nuclear explosions </a:t>
            </a:r>
          </a:p>
          <a:p>
            <a:pPr>
              <a:spcBef>
                <a:spcPts val="0"/>
              </a:spcBef>
              <a:defRPr/>
            </a:pPr>
            <a:r>
              <a:rPr lang="en-US" sz="1900" b="1" u="sng" dirty="0" smtClean="0"/>
              <a:t>Hydraulic Fracturing (Fracking)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900" dirty="0" smtClean="0"/>
              <a:t>The </a:t>
            </a:r>
            <a:r>
              <a:rPr lang="en-US" sz="1900" b="1" u="sng" dirty="0" smtClean="0"/>
              <a:t>new way of looking for oil, coal, shale gas, or natural gas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900" dirty="0" smtClean="0"/>
              <a:t>Found in Oklahoma, Pennsylvania, Ohio, and many other states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900" dirty="0" smtClean="0"/>
              <a:t>Started in 1947, lately being used more in the past 10 years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900" dirty="0" smtClean="0"/>
              <a:t>Besides the </a:t>
            </a:r>
            <a:r>
              <a:rPr lang="en-US" sz="1900" b="1" u="sng" dirty="0" smtClean="0"/>
              <a:t>environmental problems that can occur, earthquakes have been tied to fracturing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900" dirty="0" smtClean="0"/>
              <a:t>In 2011, </a:t>
            </a:r>
            <a:r>
              <a:rPr lang="en-US" sz="1900" b="1" dirty="0" smtClean="0"/>
              <a:t>Oklahoma experienced its largest earthquake</a:t>
            </a:r>
            <a:r>
              <a:rPr lang="en-US" sz="1900" dirty="0" smtClean="0"/>
              <a:t>. It was thought to be linked to fracturing processes being practiced in the state, but the </a:t>
            </a:r>
            <a:r>
              <a:rPr lang="en-US" sz="1900" b="1" dirty="0" smtClean="0"/>
              <a:t>USGS declared it was probably natural</a:t>
            </a:r>
          </a:p>
          <a:p>
            <a:pPr lvl="1">
              <a:spcBef>
                <a:spcPts val="0"/>
              </a:spcBef>
              <a:buFont typeface="Wingdings" panose="05000000000000000000" pitchFamily="2" charset="2"/>
              <a:buChar char="Ø"/>
              <a:defRPr/>
            </a:pPr>
            <a:r>
              <a:rPr lang="en-US" sz="1900" b="1" u="sng" dirty="0" smtClean="0"/>
              <a:t>Other earthquakes have been felt in areas where fracturing has been used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2400" y="-152400"/>
            <a:ext cx="88392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 fontScale="97500"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Human Interaction with Earthquakes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722" name="Picture 2" descr="http://lxbn.lexblog.com/wp-content/uploads/Wikipedia-Image-of-Hydraulic-Fracturing-Process-400x23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282446"/>
            <a:ext cx="3929835" cy="229895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24000" y="515034"/>
            <a:ext cx="632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latin typeface="+mj-lt"/>
              </a:rPr>
              <a:t>Fracturing and Earthqua</a:t>
            </a:r>
            <a:r>
              <a:rPr lang="en-US" sz="3600" dirty="0" smtClean="0">
                <a:latin typeface="+mj-lt"/>
              </a:rPr>
              <a:t>kes</a:t>
            </a:r>
            <a:endParaRPr lang="en-US" sz="3600" dirty="0">
              <a:latin typeface="+mj-lt"/>
            </a:endParaRP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962940"/>
            <a:ext cx="4542189" cy="2891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0"/>
            <a:ext cx="8686800" cy="1066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Minimizing the Earthquake Hazard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990600"/>
            <a:ext cx="8991600" cy="548640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sz="2000" b="1" u="sng" dirty="0" smtClean="0"/>
              <a:t>Earthquakes cause lots of damage and loss of life consequently there has been research into how to forecast an earthquake</a:t>
            </a:r>
          </a:p>
          <a:p>
            <a:pPr>
              <a:defRPr/>
            </a:pPr>
            <a:r>
              <a:rPr lang="en-US" sz="2000" dirty="0" smtClean="0"/>
              <a:t>It would be hoped that by forecasting earthquakes lives and damage can be decreased</a:t>
            </a:r>
          </a:p>
          <a:p>
            <a:pPr>
              <a:defRPr/>
            </a:pPr>
            <a:r>
              <a:rPr lang="en-US" sz="2000" dirty="0" smtClean="0"/>
              <a:t>So the </a:t>
            </a:r>
            <a:r>
              <a:rPr lang="en-US" sz="2000" b="1" u="sng" dirty="0" smtClean="0"/>
              <a:t>National Earthquake Hazard Reduction Program was formed with these goals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Develop and understanding of the earthquake source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dirty="0" smtClean="0"/>
              <a:t>Requires obtaining information about the physical properties and mechanical faults and develop models about the process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Determine earthquake potential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dirty="0" smtClean="0"/>
              <a:t>Study the seismically active regions to determine their paleoseismicity, identify active faults and rates of deformation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Predict effects of earthquakes</a:t>
            </a:r>
            <a:r>
              <a:rPr lang="en-US" sz="2000" u="sng" dirty="0" smtClean="0"/>
              <a:t> 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dirty="0" smtClean="0"/>
              <a:t>Obtain information needed to calculate the predict the ground rupture and shaking on buildings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Apply research results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dirty="0" smtClean="0"/>
              <a:t>The program educates individuals, communalities, states, and the nation about earthquakes</a:t>
            </a:r>
          </a:p>
          <a:p>
            <a:pPr lvl="2">
              <a:defRPr/>
            </a:pP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C:\Users\Cindy\Desktop\pictures\damage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47800"/>
            <a:ext cx="3357391" cy="4552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499" name="Picture 3" descr="C:\Users\Cindy\Desktop\pictures\damag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533400"/>
            <a:ext cx="3369414" cy="5572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19200" y="533400"/>
            <a:ext cx="2438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Earthquake Damage</a:t>
            </a: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4210898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C:\Users\Cindy\Desktop\pictures\probabili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533400"/>
            <a:ext cx="5739809" cy="5474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578009" y="1216967"/>
            <a:ext cx="193168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Identify </a:t>
            </a:r>
          </a:p>
          <a:p>
            <a:r>
              <a:rPr lang="en-US" dirty="0" smtClean="0">
                <a:latin typeface="+mj-lt"/>
              </a:rPr>
              <a:t>Probability of </a:t>
            </a:r>
          </a:p>
          <a:p>
            <a:r>
              <a:rPr lang="en-US" dirty="0" smtClean="0">
                <a:latin typeface="+mj-lt"/>
              </a:rPr>
              <a:t>Earthquake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13668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76200"/>
            <a:ext cx="83058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Minimizing the Earthquake Hazard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66800"/>
            <a:ext cx="8153400" cy="50292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200" b="1" u="sng" dirty="0" smtClean="0"/>
              <a:t>Estimation of  Seismic Risk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u="sng" dirty="0" smtClean="0"/>
              <a:t>Seismic hazard maps can be used to help formulate where earthquakes can happen</a:t>
            </a:r>
          </a:p>
          <a:p>
            <a:pPr>
              <a:lnSpc>
                <a:spcPct val="90000"/>
              </a:lnSpc>
              <a:defRPr/>
            </a:pPr>
            <a:r>
              <a:rPr lang="en-US" sz="2200" b="1" u="sng" dirty="0" smtClean="0"/>
              <a:t>Short-term Prediction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u="sng" dirty="0" smtClean="0"/>
              <a:t>Active area of research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u="sng" dirty="0" smtClean="0"/>
              <a:t>Relies on precursors, events or changes that occur prior to main shock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u="sng" dirty="0" smtClean="0"/>
              <a:t>Doesn’t always work, prediction a complex problem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u="sng" dirty="0" smtClean="0"/>
              <a:t>If predictions actually are formulated they will be based on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Patterns and frequency of 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Deformation of the ground surface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Seismic gaps along faults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Geophysical and geochemical changes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414" y="860822"/>
            <a:ext cx="3163186" cy="1882378"/>
          </a:xfrm>
        </p:spPr>
        <p:txBody>
          <a:bodyPr>
            <a:normAutofit/>
          </a:bodyPr>
          <a:lstStyle/>
          <a:p>
            <a:r>
              <a:rPr lang="en-US" dirty="0" smtClean="0"/>
              <a:t>Shaking-</a:t>
            </a:r>
            <a:br>
              <a:rPr lang="en-US" dirty="0" smtClean="0"/>
            </a:br>
            <a:r>
              <a:rPr lang="en-US" dirty="0" smtClean="0"/>
              <a:t>Hazard Map</a:t>
            </a:r>
            <a:endParaRPr lang="en-US" dirty="0"/>
          </a:p>
        </p:txBody>
      </p:sp>
      <p:pic>
        <p:nvPicPr>
          <p:cNvPr id="110595" name="Picture 3" descr="C:\Users\Cindy\Desktop\pictures\shake m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534153"/>
            <a:ext cx="4343400" cy="5339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53988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"/>
            <a:ext cx="8305800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000" dirty="0"/>
              <a:t>Minimizing the Earthquake Hazard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066800"/>
            <a:ext cx="7543800" cy="50292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b="1" u="sng" dirty="0" smtClean="0"/>
              <a:t>The Future of Earthquake Prediction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Scientists have been </a:t>
            </a:r>
            <a:r>
              <a:rPr lang="en-US" sz="2400" b="1" u="sng" dirty="0" smtClean="0"/>
              <a:t>working on prediction but still haven’t got a good system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u="sng" dirty="0" smtClean="0"/>
              <a:t>Progress has been made on short-term, but long-term forecasting is still along way off</a:t>
            </a:r>
          </a:p>
          <a:p>
            <a:pPr>
              <a:lnSpc>
                <a:spcPct val="90000"/>
              </a:lnSpc>
              <a:defRPr/>
            </a:pPr>
            <a:endParaRPr lang="en-US" b="1" u="sng" dirty="0" smtClean="0"/>
          </a:p>
          <a:p>
            <a:pPr>
              <a:lnSpc>
                <a:spcPct val="90000"/>
              </a:lnSpc>
              <a:defRPr/>
            </a:pPr>
            <a:r>
              <a:rPr lang="en-US" b="1" u="sng" dirty="0" smtClean="0"/>
              <a:t>Earthquake Warning Systems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It is </a:t>
            </a:r>
            <a:r>
              <a:rPr lang="en-US" sz="2400" u="sng" dirty="0" smtClean="0"/>
              <a:t>technically feasible that an earthquake warning system could be made that would give a 1 minute warning 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But </a:t>
            </a:r>
            <a:r>
              <a:rPr lang="en-US" sz="2400" b="1" u="sng" dirty="0" smtClean="0"/>
              <a:t>if</a:t>
            </a:r>
            <a:r>
              <a:rPr lang="en-US" sz="2400" u="sng" dirty="0" smtClean="0"/>
              <a:t> there were false alarms, people would begin to not take them seriously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33400"/>
            <a:ext cx="7620000" cy="1143000"/>
          </a:xfrm>
        </p:spPr>
        <p:txBody>
          <a:bodyPr>
            <a:normAutofit fontScale="90000"/>
          </a:bodyPr>
          <a:lstStyle/>
          <a:p>
            <a:r>
              <a:rPr lang="en-US" sz="3600" dirty="0"/>
              <a:t>Perceptions and Adjustments to the Earthquake Hazards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981200"/>
            <a:ext cx="7543800" cy="388620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sz="2600" b="1" u="sng" dirty="0"/>
              <a:t>Perception of the Earthquake </a:t>
            </a:r>
            <a:r>
              <a:rPr lang="en-US" sz="2600" b="1" u="sng" dirty="0" smtClean="0"/>
              <a:t>Hazard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en-US" b="1" dirty="0"/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dirty="0"/>
              <a:t>Because </a:t>
            </a:r>
            <a:r>
              <a:rPr lang="en-US" sz="2400" b="1" u="sng" dirty="0"/>
              <a:t>there aren’t ways to predict or warn people of earthquakes there are problems with the perception of and adjustment to the earthquake </a:t>
            </a:r>
            <a:endParaRPr lang="en-US" sz="2400" b="1" u="sng" dirty="0" smtClean="0"/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endParaRPr lang="en-US" sz="2400" dirty="0" smtClean="0"/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Society </a:t>
            </a:r>
            <a:r>
              <a:rPr lang="en-US" sz="2400" b="1" u="sng" dirty="0"/>
              <a:t>is vulnerable to catastrophic loss from large earthquakes due to old buildings, too big of buildings , and many other problems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623713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228600"/>
            <a:ext cx="90678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dirty="0" smtClean="0"/>
              <a:t>Perceptions and Adjustments </a:t>
            </a:r>
            <a:r>
              <a:rPr lang="en-US" sz="3200" dirty="0"/>
              <a:t>to the Earthquake </a:t>
            </a:r>
            <a:r>
              <a:rPr lang="en-US" sz="3200" dirty="0" smtClean="0"/>
              <a:t>Hazards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8991600" cy="53340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en-US" sz="2000" b="1" u="sng" dirty="0" smtClean="0"/>
              <a:t>Community Adjustments to the Earthquake Hazard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Since we can’t avoid living in earthquake prone areas, society needs to take steps to adjust to the earthquake hazard by doing these following steps to avoid these hazards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Location of Critical Facilities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1900" dirty="0" smtClean="0"/>
              <a:t>Facilities which are critical to communities need to located in safe areas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Structural Protection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1900" dirty="0" smtClean="0"/>
              <a:t>The need to build buildings so they don’t fall down and kill people will make society safer if an earthquake should happen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Education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1900" dirty="0" smtClean="0"/>
              <a:t>Education on what and how to protect yourself during an earthquake and how to build earthquake safe, decreases the hazards of earthquakes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Increase Insurance and Relief Measures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1900" dirty="0" smtClean="0"/>
              <a:t>If you are in an earthquake prone area, take get earthquake insurance</a:t>
            </a:r>
            <a:r>
              <a:rPr lang="en-US" dirty="0" smtClean="0"/>
              <a:t>, </a:t>
            </a:r>
          </a:p>
          <a:p>
            <a:pPr>
              <a:lnSpc>
                <a:spcPct val="90000"/>
              </a:lnSpc>
              <a:defRPr/>
            </a:pPr>
            <a:r>
              <a:rPr lang="en-US" sz="2000" b="1" u="sng" dirty="0" smtClean="0"/>
              <a:t>Personal Adjustments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Make adjustments to your home to make it earthquake safe and have a plan if an earthquake happens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2405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066800"/>
            <a:ext cx="7162800" cy="4987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</a:t>
            </a:r>
            <a:r>
              <a:rPr lang="en-US" b="1" dirty="0" smtClean="0"/>
              <a:t>vibration in the Earth produced by shock waves resulting from a sudden displacement along a fault</a:t>
            </a:r>
            <a:r>
              <a:rPr lang="en-US" dirty="0" smtClean="0"/>
              <a:t>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Earthquakes may also </a:t>
            </a:r>
            <a:r>
              <a:rPr lang="en-US" b="1" dirty="0" smtClean="0"/>
              <a:t>develop from the movement of magma or sudden ground subsidence</a:t>
            </a:r>
            <a:r>
              <a:rPr lang="en-US" dirty="0" smtClean="0"/>
              <a:t>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 smtClean="0"/>
              <a:t>Fault movement allows an abrupt release of energy, usually after a long, slow accumulation of strain 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 smtClean="0"/>
              <a:t>Fault rupture can take place at the surface and displacement can take place at considerable depth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76200"/>
            <a:ext cx="8077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 smtClean="0"/>
              <a:t>Introduction to Earthquakes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066800"/>
            <a:ext cx="48768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u="sng" dirty="0" smtClean="0"/>
              <a:t>Earthquakes are compared by the amount of energy released</a:t>
            </a:r>
          </a:p>
          <a:p>
            <a:pPr>
              <a:defRPr/>
            </a:pPr>
            <a:r>
              <a:rPr lang="en-US" sz="2200" b="1" u="sng" dirty="0" smtClean="0"/>
              <a:t>Magnitude</a:t>
            </a:r>
            <a:r>
              <a:rPr lang="en-US" sz="2200" dirty="0" smtClean="0"/>
              <a:t> – the relative amount of energy released during an earthquake</a:t>
            </a:r>
          </a:p>
          <a:p>
            <a:pPr>
              <a:defRPr/>
            </a:pPr>
            <a:r>
              <a:rPr lang="en-US" sz="2200" b="1" u="sng" dirty="0" smtClean="0"/>
              <a:t>Shaking Intensity</a:t>
            </a:r>
            <a:r>
              <a:rPr lang="en-US" sz="2200" dirty="0" smtClean="0"/>
              <a:t>– intensity scale devised by Giuseppe Mercalli in 1902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Updated to the </a:t>
            </a:r>
            <a:r>
              <a:rPr lang="en-US" b="1" u="sng" dirty="0" smtClean="0"/>
              <a:t>Modified Mercalli intensity </a:t>
            </a:r>
            <a:r>
              <a:rPr lang="en-US" b="1" dirty="0" smtClean="0"/>
              <a:t>scale</a:t>
            </a:r>
          </a:p>
          <a:p>
            <a:pPr>
              <a:defRPr/>
            </a:pPr>
            <a:r>
              <a:rPr lang="en-US" b="1" u="sng" dirty="0" smtClean="0"/>
              <a:t>The area where the earthquake starts is called the Epicenter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This is where the ruptured rocks broke to produce the earthquake</a:t>
            </a:r>
          </a:p>
        </p:txBody>
      </p:sp>
      <p:pic>
        <p:nvPicPr>
          <p:cNvPr id="107522" name="Picture 2" descr="C:\Users\Cindy\Desktop\pictures\earthquake featu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419" y="1435395"/>
            <a:ext cx="4191000" cy="456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3333" y="1143000"/>
            <a:ext cx="86868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b="1" u="sng" dirty="0" smtClean="0"/>
              <a:t>Magnitude</a:t>
            </a:r>
            <a:r>
              <a:rPr lang="en-US" sz="2000" dirty="0" smtClean="0"/>
              <a:t> - is </a:t>
            </a:r>
            <a:r>
              <a:rPr lang="en-US" sz="2000" b="1" dirty="0" smtClean="0"/>
              <a:t>determined from an estimate of the area which ruptured along a fault plane during the quake</a:t>
            </a:r>
          </a:p>
          <a:p>
            <a:pPr>
              <a:defRPr/>
            </a:pPr>
            <a:r>
              <a:rPr lang="en-US" sz="2000" dirty="0" smtClean="0"/>
              <a:t>It is calculated on a logarithmic scale</a:t>
            </a:r>
          </a:p>
          <a:p>
            <a:pPr>
              <a:defRPr/>
            </a:pPr>
            <a:r>
              <a:rPr lang="en-US" sz="2000" u="sng" dirty="0" smtClean="0"/>
              <a:t>Each difference in scale is 32 times more intense than the previous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u="sng" dirty="0" smtClean="0"/>
              <a:t>32 times more energy is released 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u="sng" dirty="0" smtClean="0"/>
              <a:t>Magnitude scale</a:t>
            </a:r>
            <a:r>
              <a:rPr lang="en-US" sz="2000" dirty="0" smtClean="0"/>
              <a:t> was developed by </a:t>
            </a:r>
            <a:r>
              <a:rPr lang="en-US" sz="2000" u="sng" dirty="0" smtClean="0"/>
              <a:t>Charles Richter</a:t>
            </a:r>
          </a:p>
          <a:p>
            <a:pPr>
              <a:defRPr/>
            </a:pPr>
            <a:r>
              <a:rPr lang="en-US" sz="2000" dirty="0" smtClean="0"/>
              <a:t>Recently “</a:t>
            </a:r>
            <a:r>
              <a:rPr lang="en-US" sz="2000" b="1" u="sng" dirty="0" smtClean="0"/>
              <a:t>Moment Magnitude </a:t>
            </a:r>
            <a:r>
              <a:rPr lang="en-US" sz="2000" dirty="0" smtClean="0"/>
              <a:t>” has been developed to be used by seismologists </a:t>
            </a:r>
          </a:p>
          <a:p>
            <a:pPr>
              <a:defRPr/>
            </a:pPr>
            <a:r>
              <a:rPr lang="en-US" sz="2000" dirty="0"/>
              <a:t>U</a:t>
            </a:r>
            <a:r>
              <a:rPr lang="en-US" sz="2000" dirty="0" smtClean="0"/>
              <a:t>sed to </a:t>
            </a:r>
            <a:r>
              <a:rPr lang="en-US" sz="2000" u="sng" dirty="0" smtClean="0"/>
              <a:t>describe very large earthquakes or </a:t>
            </a:r>
            <a:r>
              <a:rPr lang="en-US" sz="2000" dirty="0" smtClean="0"/>
              <a:t>– </a:t>
            </a:r>
            <a:r>
              <a:rPr lang="en-US" sz="2000" b="1" u="sng" dirty="0" smtClean="0"/>
              <a:t>the Earthquake Intensity</a:t>
            </a:r>
          </a:p>
          <a:p>
            <a:pPr>
              <a:defRPr/>
            </a:pPr>
            <a:r>
              <a:rPr lang="en-US" sz="2000" b="1" u="sng" dirty="0" smtClean="0"/>
              <a:t>Moment Magnitude </a:t>
            </a:r>
            <a:r>
              <a:rPr lang="en-US" sz="2000" u="sng" dirty="0" smtClean="0"/>
              <a:t>estimates the area of rupture along the fault plane during a quake, the amount of movement or slippage along the fault, and the rigidity of the rocks near the focus of the quake</a:t>
            </a:r>
            <a:endParaRPr lang="en-US" sz="2000" dirty="0" smtClean="0"/>
          </a:p>
          <a:p>
            <a:pPr>
              <a:defRPr/>
            </a:pPr>
            <a:r>
              <a:rPr lang="en-US" sz="2000" b="1" u="sng" dirty="0" smtClean="0"/>
              <a:t>Used to prepare online </a:t>
            </a:r>
            <a:r>
              <a:rPr lang="en-US" sz="2000" b="1" i="1" u="sng" dirty="0" smtClean="0"/>
              <a:t>Community Internet Intensity Maps</a:t>
            </a:r>
          </a:p>
          <a:p>
            <a:pPr>
              <a:defRPr/>
            </a:pPr>
            <a:r>
              <a:rPr lang="en-US" sz="2000" dirty="0" smtClean="0"/>
              <a:t>To help identify where the greatest shaking could take place, </a:t>
            </a:r>
            <a:r>
              <a:rPr lang="en-US" sz="2000" b="1" i="1" u="sng" dirty="0" smtClean="0"/>
              <a:t>shake maps</a:t>
            </a:r>
            <a:r>
              <a:rPr lang="en-US" sz="2000" i="1" dirty="0" smtClean="0"/>
              <a:t> </a:t>
            </a:r>
            <a:r>
              <a:rPr lang="en-US" sz="2000" dirty="0" smtClean="0"/>
              <a:t>are developed to help identify where the greatest shaking could take place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-19493"/>
            <a:ext cx="8763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Earthquake Magnitude and Intensity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546" name="Picture 2" descr="C:\Users\Cindy\Desktop\pictures\shakemap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2514600"/>
            <a:ext cx="4860116" cy="3598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547" name="Picture 3" descr="C:\Users\Cindy\Desktop\pictures\shakemap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4" y="416994"/>
            <a:ext cx="4081330" cy="385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53986" y="689615"/>
            <a:ext cx="4456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Instrumental Intensity </a:t>
            </a:r>
            <a:r>
              <a:rPr lang="en-US" sz="2000" dirty="0"/>
              <a:t>map for the </a:t>
            </a:r>
            <a:r>
              <a:rPr lang="en-US" sz="2000" dirty="0" smtClean="0"/>
              <a:t>1994 Northridge</a:t>
            </a:r>
            <a:r>
              <a:rPr lang="en-US" sz="2000" dirty="0"/>
              <a:t>, </a:t>
            </a:r>
            <a:r>
              <a:rPr lang="en-US" sz="2000" dirty="0" smtClean="0"/>
              <a:t>California earthquake -- M6.7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4495800"/>
            <a:ext cx="3276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The 2001</a:t>
            </a:r>
          </a:p>
          <a:p>
            <a:r>
              <a:rPr lang="en-US" sz="1800" dirty="0"/>
              <a:t>Nisqually, Washington, </a:t>
            </a:r>
            <a:r>
              <a:rPr lang="en-US" sz="1800" dirty="0" smtClean="0"/>
              <a:t>earthquake -- </a:t>
            </a:r>
            <a:r>
              <a:rPr lang="en-US" sz="1800" b="1" dirty="0" smtClean="0"/>
              <a:t>M</a:t>
            </a:r>
            <a:r>
              <a:rPr lang="en-US" sz="1800" dirty="0" smtClean="0"/>
              <a:t>6.8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0990378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66800"/>
            <a:ext cx="71628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u="sng" dirty="0" smtClean="0"/>
              <a:t>Process of Faulting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A </a:t>
            </a:r>
            <a:r>
              <a:rPr lang="en-US" sz="2400" b="1" dirty="0" smtClean="0"/>
              <a:t>fracture or fracture system </a:t>
            </a:r>
            <a:r>
              <a:rPr lang="en-US" sz="2400" dirty="0" smtClean="0"/>
              <a:t>where rocks have been </a:t>
            </a:r>
            <a:r>
              <a:rPr lang="en-US" sz="2400" b="1" dirty="0" smtClean="0"/>
              <a:t>displaced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Long-term rate of movement is </a:t>
            </a:r>
            <a:r>
              <a:rPr lang="en-US" sz="2400" dirty="0" smtClean="0"/>
              <a:t>known </a:t>
            </a:r>
            <a:r>
              <a:rPr lang="en-US" sz="2400" dirty="0" smtClean="0"/>
              <a:t>as the </a:t>
            </a:r>
            <a:r>
              <a:rPr lang="en-US" sz="2400" b="1" i="1" dirty="0" smtClean="0"/>
              <a:t>slip rate</a:t>
            </a:r>
            <a:endParaRPr lang="en-US" sz="2400" b="1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When the </a:t>
            </a:r>
            <a:r>
              <a:rPr lang="en-US" sz="2400" b="1" dirty="0" smtClean="0"/>
              <a:t>rupture begins</a:t>
            </a:r>
            <a:r>
              <a:rPr lang="en-US" sz="2400" dirty="0" smtClean="0"/>
              <a:t>, it starts at the </a:t>
            </a:r>
            <a:r>
              <a:rPr lang="en-US" sz="2400" b="1" dirty="0" smtClean="0"/>
              <a:t>focus</a:t>
            </a:r>
            <a:r>
              <a:rPr lang="en-US" sz="2400" dirty="0" smtClean="0"/>
              <a:t> and then </a:t>
            </a:r>
            <a:r>
              <a:rPr lang="en-US" sz="2400" b="1" dirty="0" smtClean="0"/>
              <a:t>propagates up, down, and laterally along the fault plane </a:t>
            </a:r>
            <a:r>
              <a:rPr lang="en-US" sz="2400" dirty="0" smtClean="0"/>
              <a:t>during the earthquake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The sudden rupture of the rocks produces </a:t>
            </a:r>
            <a:r>
              <a:rPr lang="en-US" sz="2400" b="1" i="1" dirty="0" smtClean="0"/>
              <a:t>seismic waves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Basically the earthquake </a:t>
            </a:r>
            <a:r>
              <a:rPr lang="en-US" sz="2400" b="1" dirty="0" smtClean="0"/>
              <a:t>releases pent-up energy </a:t>
            </a:r>
            <a:r>
              <a:rPr lang="en-US" sz="2400" dirty="0" smtClean="0"/>
              <a:t>of the strained rocks as </a:t>
            </a:r>
            <a:r>
              <a:rPr lang="en-US" sz="2400" b="1" dirty="0" smtClean="0"/>
              <a:t>waves of energy</a:t>
            </a:r>
          </a:p>
          <a:p>
            <a:pPr lvl="3">
              <a:buNone/>
              <a:defRPr/>
            </a:pPr>
            <a:endParaRPr lang="en-US" sz="9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-19493"/>
            <a:ext cx="69342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Earthquake Processes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6694</TotalTime>
  <Words>2901</Words>
  <Application>Microsoft Office PowerPoint</Application>
  <PresentationFormat>On-screen Show (4:3)</PresentationFormat>
  <Paragraphs>301</Paragraphs>
  <Slides>45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Custom Design</vt:lpstr>
      <vt:lpstr>NewsPrint</vt:lpstr>
      <vt:lpstr>Package</vt:lpstr>
      <vt:lpstr>Earthquakes</vt:lpstr>
      <vt:lpstr>Learning Objectives</vt:lpstr>
      <vt:lpstr>Earthquake From Disasters to Catastrophes</vt:lpstr>
      <vt:lpstr>PowerPoint Presentation</vt:lpstr>
      <vt:lpstr>Earthquakes</vt:lpstr>
      <vt:lpstr>Introduction to Earthquakes</vt:lpstr>
      <vt:lpstr>Earthquake Magnitude and Intensity</vt:lpstr>
      <vt:lpstr>PowerPoint Presentation</vt:lpstr>
      <vt:lpstr>Earthquake Processes</vt:lpstr>
      <vt:lpstr>Types of Faults</vt:lpstr>
      <vt:lpstr>PowerPoint Presentation</vt:lpstr>
      <vt:lpstr>Faults</vt:lpstr>
      <vt:lpstr>Tectonic Creep and Slow Earthquakes</vt:lpstr>
      <vt:lpstr>Earthquake Distribution in Regards to Plates </vt:lpstr>
      <vt:lpstr>Seismic Waves</vt:lpstr>
      <vt:lpstr>PowerPoint Presentation</vt:lpstr>
      <vt:lpstr>Seismic Waves</vt:lpstr>
      <vt:lpstr>PowerPoint Presentation</vt:lpstr>
      <vt:lpstr>Earthquake Shaking</vt:lpstr>
      <vt:lpstr>Seismic Waves </vt:lpstr>
      <vt:lpstr>Earthquake Shaking</vt:lpstr>
      <vt:lpstr>Seismograph</vt:lpstr>
      <vt:lpstr>Earthquake Shaking</vt:lpstr>
      <vt:lpstr>PowerPoint Presentation</vt:lpstr>
      <vt:lpstr>The Earthquake Cycle</vt:lpstr>
      <vt:lpstr>Geographic Regions at Risk from Earthquakes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Minimizing the Earthquake Hazard</vt:lpstr>
      <vt:lpstr>PowerPoint Presentation</vt:lpstr>
      <vt:lpstr>Minimizing the Earthquake Hazard</vt:lpstr>
      <vt:lpstr>Shaking- Hazard Map</vt:lpstr>
      <vt:lpstr>Minimizing the Earthquake Hazard</vt:lpstr>
      <vt:lpstr>Perceptions and Adjustments to the Earthquake Hazards</vt:lpstr>
      <vt:lpstr>Perceptions and Adjustments to the Earthquake Hazards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Portraying the Earth</dc:title>
  <dc:creator>Cindy Clark</dc:creator>
  <cp:lastModifiedBy>Cindy Clark</cp:lastModifiedBy>
  <cp:revision>412</cp:revision>
  <dcterms:created xsi:type="dcterms:W3CDTF">2007-09-03T15:50:30Z</dcterms:created>
  <dcterms:modified xsi:type="dcterms:W3CDTF">2014-09-11T17:33:01Z</dcterms:modified>
</cp:coreProperties>
</file>